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slides/slide4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5"/>
  </p:notesMasterIdLst>
  <p:handoutMasterIdLst>
    <p:handoutMasterId r:id="rId46"/>
  </p:handoutMasterIdLst>
  <p:sldIdLst>
    <p:sldId id="256" r:id="rId2"/>
    <p:sldId id="257" r:id="rId3"/>
    <p:sldId id="259" r:id="rId4"/>
    <p:sldId id="264" r:id="rId5"/>
    <p:sldId id="261" r:id="rId6"/>
    <p:sldId id="278" r:id="rId7"/>
    <p:sldId id="280" r:id="rId8"/>
    <p:sldId id="281" r:id="rId9"/>
    <p:sldId id="279" r:id="rId10"/>
    <p:sldId id="282" r:id="rId11"/>
    <p:sldId id="263" r:id="rId12"/>
    <p:sldId id="285" r:id="rId13"/>
    <p:sldId id="284" r:id="rId14"/>
    <p:sldId id="267" r:id="rId15"/>
    <p:sldId id="269" r:id="rId16"/>
    <p:sldId id="270" r:id="rId17"/>
    <p:sldId id="271" r:id="rId18"/>
    <p:sldId id="272" r:id="rId19"/>
    <p:sldId id="273" r:id="rId20"/>
    <p:sldId id="276" r:id="rId21"/>
    <p:sldId id="283" r:id="rId22"/>
    <p:sldId id="288" r:id="rId23"/>
    <p:sldId id="289" r:id="rId24"/>
    <p:sldId id="277" r:id="rId25"/>
    <p:sldId id="291" r:id="rId26"/>
    <p:sldId id="290" r:id="rId27"/>
    <p:sldId id="286" r:id="rId28"/>
    <p:sldId id="287" r:id="rId29"/>
    <p:sldId id="299" r:id="rId30"/>
    <p:sldId id="274" r:id="rId31"/>
    <p:sldId id="295" r:id="rId32"/>
    <p:sldId id="296" r:id="rId33"/>
    <p:sldId id="297" r:id="rId34"/>
    <p:sldId id="298" r:id="rId35"/>
    <p:sldId id="305" r:id="rId36"/>
    <p:sldId id="306" r:id="rId37"/>
    <p:sldId id="294" r:id="rId38"/>
    <p:sldId id="300" r:id="rId39"/>
    <p:sldId id="301" r:id="rId40"/>
    <p:sldId id="302" r:id="rId41"/>
    <p:sldId id="304" r:id="rId42"/>
    <p:sldId id="292" r:id="rId43"/>
    <p:sldId id="266" r:id="rId4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E8E00"/>
    <a:srgbClr val="DE7400"/>
    <a:srgbClr val="4E863A"/>
    <a:srgbClr val="6BA42C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>
      <p:cViewPr>
        <p:scale>
          <a:sx n="80" d="100"/>
          <a:sy n="80" d="100"/>
        </p:scale>
        <p:origin x="-702" y="-54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56" d="100"/>
          <a:sy n="56" d="100"/>
        </p:scale>
        <p:origin x="-2886" y="-84"/>
      </p:cViewPr>
      <p:guideLst>
        <p:guide orient="horz" pos="2880"/>
        <p:guide pos="2160"/>
      </p:guideLst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A990B0-5BEE-466B-853C-9608DB6BC8FB}" type="datetimeFigureOut">
              <a:rPr lang="en-US" smtClean="0"/>
              <a:pPr/>
              <a:t>8/18/2016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C188CF-D49B-46CE-9D2C-173C289C5CB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90252936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5B8DFF-3B96-41A0-9B28-6E55A2E48E01}" type="datetimeFigureOut">
              <a:rPr lang="en-US" smtClean="0"/>
              <a:pPr/>
              <a:t>8/18/2016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DAC6CA-E053-4EC7-B801-A64BBB9841B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9327176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400" y="5334000"/>
            <a:ext cx="6019800" cy="1066800"/>
          </a:xfrm>
        </p:spPr>
        <p:txBody>
          <a:bodyPr>
            <a:noAutofit/>
          </a:bodyPr>
          <a:lstStyle>
            <a:lvl1pPr algn="ctr">
              <a:defRPr sz="4800" baseline="0">
                <a:solidFill>
                  <a:schemeClr val="bg1"/>
                </a:solidFill>
                <a:effectLst/>
              </a:defRPr>
            </a:lvl1pPr>
          </a:lstStyle>
          <a:p>
            <a:r>
              <a:rPr lang="en-US" dirty="0" smtClean="0"/>
              <a:t>Your Master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6400800"/>
            <a:ext cx="4953000" cy="3810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3074F12-AA26-4AC8-9962-C36BB8F32554}" type="datetimeFigureOut">
              <a:rPr lang="en-US" smtClean="0"/>
              <a:pPr/>
              <a:t>8/18/2016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2538751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3074F12-AA26-4AC8-9962-C36BB8F32554}" type="datetimeFigureOut">
              <a:rPr lang="en-US" smtClean="0"/>
              <a:pPr/>
              <a:t>8/18/2016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77607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3074F12-AA26-4AC8-9962-C36BB8F32554}" type="datetimeFigureOut">
              <a:rPr lang="en-US" smtClean="0"/>
              <a:pPr/>
              <a:t>8/18/2016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4286657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3074F12-AA26-4AC8-9962-C36BB8F32554}" type="datetimeFigureOut">
              <a:rPr lang="en-US" smtClean="0"/>
              <a:pPr/>
              <a:t>8/18/2016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E:\websites\free-power-point-templates\2012\logos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 bwMode="auto">
          <a:xfrm>
            <a:off x="3700408" y="3101616"/>
            <a:ext cx="1951712" cy="702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8936099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8130"/>
            <a:ext cx="8229600" cy="1143000"/>
          </a:xfrm>
        </p:spPr>
        <p:txBody>
          <a:bodyPr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965" y="1443835"/>
            <a:ext cx="8229600" cy="5261765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3074F12-AA26-4AC8-9962-C36BB8F32554}" type="datetimeFigureOut">
              <a:rPr lang="en-US" smtClean="0"/>
              <a:pPr/>
              <a:t>8/18/2016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E:\websites\free-power-point-templates\2012\logos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 bwMode="auto">
          <a:xfrm>
            <a:off x="-2057400" y="-76200"/>
            <a:ext cx="1951712" cy="702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6644713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3074F12-AA26-4AC8-9962-C36BB8F32554}" type="datetimeFigureOut">
              <a:rPr lang="en-US" smtClean="0"/>
              <a:pPr/>
              <a:t>8/18/2016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914400" y="148130"/>
            <a:ext cx="7772398" cy="1143000"/>
          </a:xfrm>
        </p:spPr>
        <p:txBody>
          <a:bodyPr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914400" y="1443835"/>
            <a:ext cx="7764164" cy="5261765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6293913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5648325"/>
            <a:ext cx="6934200" cy="1133475"/>
          </a:xfrm>
        </p:spPr>
        <p:txBody>
          <a:bodyPr anchor="t"/>
          <a:lstStyle>
            <a:lvl1pPr algn="l">
              <a:defRPr sz="3600" b="1" cap="all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" y="5194300"/>
            <a:ext cx="6934200" cy="444500"/>
          </a:xfrm>
        </p:spPr>
        <p:txBody>
          <a:bodyPr anchor="b"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3074F12-AA26-4AC8-9962-C36BB8F32554}" type="datetimeFigureOut">
              <a:rPr lang="en-US" smtClean="0"/>
              <a:pPr/>
              <a:t>8/18/2016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8634415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3074F12-AA26-4AC8-9962-C36BB8F32554}" type="datetimeFigureOut">
              <a:rPr lang="en-US" smtClean="0"/>
              <a:pPr/>
              <a:t>8/18/2016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5567918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8130"/>
            <a:ext cx="8229600" cy="1143000"/>
          </a:xfrm>
        </p:spPr>
        <p:txBody>
          <a:bodyPr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91355"/>
            <a:ext cx="4040188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221217"/>
            <a:ext cx="4040188" cy="3798583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91355"/>
            <a:ext cx="4041775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221217"/>
            <a:ext cx="4041775" cy="3798583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3074F12-AA26-4AC8-9962-C36BB8F32554}" type="datetimeFigureOut">
              <a:rPr lang="en-US" smtClean="0"/>
              <a:pPr/>
              <a:t>8/18/2016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122911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3074F12-AA26-4AC8-9962-C36BB8F32554}" type="datetimeFigureOut">
              <a:rPr lang="en-US" smtClean="0"/>
              <a:pPr/>
              <a:t>8/18/2016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0297731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3074F12-AA26-4AC8-9962-C36BB8F32554}" type="datetimeFigureOut">
              <a:rPr lang="en-US" smtClean="0"/>
              <a:pPr/>
              <a:t>8/18/2016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2518640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  <a:lvl2pPr>
              <a:defRPr sz="2800">
                <a:solidFill>
                  <a:schemeClr val="bg1"/>
                </a:solidFill>
              </a:defRPr>
            </a:lvl2pPr>
            <a:lvl3pPr>
              <a:defRPr sz="24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3074F12-AA26-4AC8-9962-C36BB8F32554}" type="datetimeFigureOut">
              <a:rPr lang="en-US" smtClean="0"/>
              <a:pPr/>
              <a:t>8/18/2016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1744526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53074F12-AA26-4AC8-9962-C36BB8F32554}" type="datetimeFigureOut">
              <a:rPr lang="en-US" smtClean="0"/>
              <a:pPr/>
              <a:t>8/18/2016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944039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b="1" kern="120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Microsoft New Tai Lue" pitchFamily="34" charset="0"/>
          <a:ea typeface="Microsoft Himalaya" pitchFamily="2" charset="0"/>
          <a:cs typeface="Microsoft New Tai Lue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bg1"/>
          </a:solidFill>
          <a:latin typeface="Microsoft New Tai Lue" pitchFamily="34" charset="0"/>
          <a:ea typeface="+mn-ea"/>
          <a:cs typeface="Microsoft New Tai Lue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400" kern="1200">
          <a:solidFill>
            <a:schemeClr val="bg1"/>
          </a:solidFill>
          <a:latin typeface="Microsoft New Tai Lue" pitchFamily="34" charset="0"/>
          <a:ea typeface="+mn-ea"/>
          <a:cs typeface="Microsoft New Tai Lue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bg1"/>
          </a:solidFill>
          <a:latin typeface="Microsoft New Tai Lue" pitchFamily="34" charset="0"/>
          <a:ea typeface="+mn-ea"/>
          <a:cs typeface="Microsoft New Tai Lue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800" kern="1200">
          <a:solidFill>
            <a:schemeClr val="bg1"/>
          </a:solidFill>
          <a:latin typeface="Microsoft New Tai Lue" pitchFamily="34" charset="0"/>
          <a:ea typeface="+mn-ea"/>
          <a:cs typeface="Microsoft New Tai Lue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800" kern="1200">
          <a:solidFill>
            <a:schemeClr val="bg1"/>
          </a:solidFill>
          <a:latin typeface="Microsoft New Tai Lue" pitchFamily="34" charset="0"/>
          <a:ea typeface="+mn-ea"/>
          <a:cs typeface="Microsoft New Tai Lue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457200" y="5257800"/>
            <a:ext cx="6019800" cy="1066800"/>
          </a:xfrm>
        </p:spPr>
        <p:txBody>
          <a:bodyPr/>
          <a:lstStyle/>
          <a:p>
            <a:r>
              <a:rPr lang="en-US" dirty="0" smtClean="0"/>
              <a:t>Project. Blanche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85800" y="6096000"/>
            <a:ext cx="739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2</a:t>
            </a:r>
            <a:r>
              <a:rPr lang="ko-KR" altLang="en-US" dirty="0" smtClean="0">
                <a:solidFill>
                  <a:schemeClr val="bg1"/>
                </a:solidFill>
              </a:rPr>
              <a:t>조 </a:t>
            </a:r>
            <a:r>
              <a:rPr lang="en-US" altLang="ko-KR" dirty="0" smtClean="0">
                <a:solidFill>
                  <a:schemeClr val="bg1"/>
                </a:solidFill>
              </a:rPr>
              <a:t>– </a:t>
            </a:r>
            <a:r>
              <a:rPr lang="ko-KR" altLang="en-US" dirty="0" smtClean="0">
                <a:solidFill>
                  <a:schemeClr val="bg1"/>
                </a:solidFill>
              </a:rPr>
              <a:t>김수연 </a:t>
            </a:r>
            <a:r>
              <a:rPr lang="en-US" altLang="ko-KR" dirty="0" smtClean="0">
                <a:solidFill>
                  <a:schemeClr val="bg1"/>
                </a:solidFill>
              </a:rPr>
              <a:t>, </a:t>
            </a:r>
            <a:r>
              <a:rPr lang="ko-KR" altLang="en-US" dirty="0" smtClean="0">
                <a:solidFill>
                  <a:schemeClr val="bg1"/>
                </a:solidFill>
              </a:rPr>
              <a:t>정창영</a:t>
            </a:r>
            <a:r>
              <a:rPr lang="en-US" altLang="ko-KR" dirty="0" smtClean="0">
                <a:solidFill>
                  <a:schemeClr val="bg1"/>
                </a:solidFill>
              </a:rPr>
              <a:t>, </a:t>
            </a:r>
            <a:r>
              <a:rPr lang="ko-KR" altLang="en-US" dirty="0" smtClean="0">
                <a:solidFill>
                  <a:schemeClr val="bg1"/>
                </a:solidFill>
              </a:rPr>
              <a:t>고한민</a:t>
            </a:r>
            <a:r>
              <a:rPr lang="en-US" altLang="ko-KR" dirty="0" smtClean="0">
                <a:solidFill>
                  <a:schemeClr val="bg1"/>
                </a:solidFill>
              </a:rPr>
              <a:t>, </a:t>
            </a:r>
            <a:r>
              <a:rPr lang="ko-KR" altLang="en-US" dirty="0" err="1" smtClean="0">
                <a:solidFill>
                  <a:schemeClr val="bg1"/>
                </a:solidFill>
              </a:rPr>
              <a:t>손건열</a:t>
            </a:r>
            <a:r>
              <a:rPr lang="en-US" altLang="ko-KR" dirty="0" smtClean="0">
                <a:solidFill>
                  <a:schemeClr val="bg1"/>
                </a:solidFill>
              </a:rPr>
              <a:t>, </a:t>
            </a:r>
            <a:r>
              <a:rPr lang="ko-KR" altLang="en-US" dirty="0" smtClean="0">
                <a:solidFill>
                  <a:schemeClr val="bg1"/>
                </a:solidFill>
              </a:rPr>
              <a:t>박래혁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63920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85800" y="148130"/>
            <a:ext cx="7772398" cy="1143000"/>
          </a:xfrm>
        </p:spPr>
        <p:txBody>
          <a:bodyPr>
            <a:normAutofit/>
          </a:bodyPr>
          <a:lstStyle/>
          <a:p>
            <a:r>
              <a:rPr lang="en-US" altLang="ko-KR" dirty="0" smtClean="0">
                <a:latin typeface="+mj-ea"/>
                <a:ea typeface="+mj-ea"/>
              </a:rPr>
              <a:t>4 . DB</a:t>
            </a:r>
            <a:r>
              <a:rPr lang="ko-KR" altLang="en-US" dirty="0" smtClean="0">
                <a:latin typeface="+mj-ea"/>
                <a:ea typeface="+mj-ea"/>
              </a:rPr>
              <a:t> 구조</a:t>
            </a:r>
            <a:r>
              <a:rPr lang="en-US" altLang="ko-KR" dirty="0" smtClean="0">
                <a:latin typeface="+mj-ea"/>
                <a:ea typeface="+mj-ea"/>
              </a:rPr>
              <a:t>(</a:t>
            </a:r>
            <a:r>
              <a:rPr lang="ko-KR" altLang="en-US" dirty="0" smtClean="0">
                <a:latin typeface="+mj-ea"/>
                <a:ea typeface="+mj-ea"/>
              </a:rPr>
              <a:t>테이블 모델</a:t>
            </a:r>
            <a:r>
              <a:rPr lang="en-US" altLang="ko-KR" dirty="0" smtClean="0">
                <a:latin typeface="+mj-ea"/>
                <a:ea typeface="+mj-ea"/>
              </a:rPr>
              <a:t>)</a:t>
            </a:r>
            <a:endParaRPr lang="en-US" dirty="0">
              <a:latin typeface="+mj-ea"/>
              <a:ea typeface="+mj-ea"/>
            </a:endParaRPr>
          </a:p>
        </p:txBody>
      </p:sp>
      <p:pic>
        <p:nvPicPr>
          <p:cNvPr id="3075" name="Picture 3" descr="C:\Users\User\Desktop\ss+(2016-08-05+at+11_14_56)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599" y="1676400"/>
            <a:ext cx="8650845" cy="48768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1101633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Project\스크린샷\Blanche - 메인 1.png"/>
          <p:cNvPicPr>
            <a:picLocks noChangeAspect="1" noChangeArrowheads="1"/>
          </p:cNvPicPr>
          <p:nvPr/>
        </p:nvPicPr>
        <p:blipFill>
          <a:blip r:embed="rId2" cstate="print"/>
          <a:srcRect t="5556"/>
          <a:stretch>
            <a:fillRect/>
          </a:stretch>
        </p:blipFill>
        <p:spPr bwMode="auto">
          <a:xfrm>
            <a:off x="304800" y="1752600"/>
            <a:ext cx="8534400" cy="4857750"/>
          </a:xfrm>
          <a:prstGeom prst="rect">
            <a:avLst/>
          </a:prstGeom>
          <a:noFill/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85800" y="148130"/>
            <a:ext cx="7772398" cy="1143000"/>
          </a:xfrm>
        </p:spPr>
        <p:txBody>
          <a:bodyPr>
            <a:normAutofit/>
          </a:bodyPr>
          <a:lstStyle/>
          <a:p>
            <a:r>
              <a:rPr lang="en-US" altLang="ko-KR" dirty="0" smtClean="0">
                <a:latin typeface="+mj-ea"/>
                <a:ea typeface="+mj-ea"/>
              </a:rPr>
              <a:t>5 . GUI </a:t>
            </a:r>
            <a:r>
              <a:rPr lang="ko-KR" altLang="en-US" dirty="0" smtClean="0">
                <a:latin typeface="+mj-ea"/>
                <a:ea typeface="+mj-ea"/>
              </a:rPr>
              <a:t>구현</a:t>
            </a:r>
            <a:r>
              <a:rPr lang="en-US" altLang="ko-KR" dirty="0" smtClean="0">
                <a:latin typeface="+mj-ea"/>
                <a:ea typeface="+mj-ea"/>
              </a:rPr>
              <a:t>(</a:t>
            </a:r>
            <a:r>
              <a:rPr lang="ko-KR" altLang="en-US" dirty="0" smtClean="0">
                <a:latin typeface="+mj-ea"/>
                <a:ea typeface="+mj-ea"/>
              </a:rPr>
              <a:t>메인</a:t>
            </a:r>
            <a:r>
              <a:rPr lang="en-US" altLang="ko-KR" dirty="0" smtClean="0">
                <a:latin typeface="+mj-ea"/>
                <a:ea typeface="+mj-ea"/>
              </a:rPr>
              <a:t>)</a:t>
            </a:r>
            <a:endParaRPr lang="en-US" dirty="0">
              <a:latin typeface="+mj-ea"/>
              <a:ea typeface="+mj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295400" y="2667000"/>
            <a:ext cx="4800600" cy="2133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/>
          <p:cNvCxnSpPr>
            <a:stCxn id="6" idx="3"/>
          </p:cNvCxnSpPr>
          <p:nvPr/>
        </p:nvCxnSpPr>
        <p:spPr>
          <a:xfrm flipV="1">
            <a:off x="6096000" y="3429000"/>
            <a:ext cx="533400" cy="30480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553200" y="2819400"/>
            <a:ext cx="16803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인기 </a:t>
            </a:r>
            <a:r>
              <a:rPr lang="ko-KR" altLang="en-US" dirty="0" err="1" smtClean="0">
                <a:solidFill>
                  <a:srgbClr val="FF0000"/>
                </a:solidFill>
              </a:rPr>
              <a:t>컨텐츠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r>
              <a:rPr lang="en-US" altLang="ko-KR" dirty="0" smtClean="0">
                <a:solidFill>
                  <a:srgbClr val="FF0000"/>
                </a:solidFill>
              </a:rPr>
              <a:t>(</a:t>
            </a:r>
            <a:r>
              <a:rPr lang="ko-KR" altLang="en-US" dirty="0" smtClean="0">
                <a:solidFill>
                  <a:srgbClr val="FF0000"/>
                </a:solidFill>
              </a:rPr>
              <a:t>선택 시 상세 화면으로 이동</a:t>
            </a:r>
            <a:r>
              <a:rPr lang="en-US" altLang="ko-KR" dirty="0" smtClean="0">
                <a:solidFill>
                  <a:srgbClr val="FF0000"/>
                </a:solidFill>
              </a:rPr>
              <a:t>)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295400" y="4876800"/>
            <a:ext cx="4800600" cy="1752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/>
          <p:cNvCxnSpPr>
            <a:stCxn id="10" idx="3"/>
          </p:cNvCxnSpPr>
          <p:nvPr/>
        </p:nvCxnSpPr>
        <p:spPr>
          <a:xfrm flipV="1">
            <a:off x="6096000" y="5410200"/>
            <a:ext cx="609600" cy="34290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477000" y="4495800"/>
            <a:ext cx="1905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News</a:t>
            </a:r>
          </a:p>
          <a:p>
            <a:r>
              <a:rPr lang="en-US" altLang="ko-KR" dirty="0" smtClean="0">
                <a:solidFill>
                  <a:srgbClr val="FF0000"/>
                </a:solidFill>
              </a:rPr>
              <a:t>(</a:t>
            </a:r>
            <a:r>
              <a:rPr lang="ko-KR" altLang="en-US" dirty="0" smtClean="0">
                <a:solidFill>
                  <a:srgbClr val="FF0000"/>
                </a:solidFill>
              </a:rPr>
              <a:t>선택 시 기사 화면으로 이동</a:t>
            </a:r>
            <a:r>
              <a:rPr lang="en-US" altLang="ko-KR" dirty="0" smtClean="0">
                <a:solidFill>
                  <a:srgbClr val="FF0000"/>
                </a:solidFill>
              </a:rPr>
              <a:t>)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1447800" y="1752600"/>
            <a:ext cx="2438400" cy="3048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화살표 연결선 13"/>
          <p:cNvCxnSpPr>
            <a:stCxn id="13" idx="3"/>
          </p:cNvCxnSpPr>
          <p:nvPr/>
        </p:nvCxnSpPr>
        <p:spPr>
          <a:xfrm>
            <a:off x="3886200" y="1905000"/>
            <a:ext cx="381000" cy="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191000" y="1752600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>
                <a:solidFill>
                  <a:srgbClr val="FF0000"/>
                </a:solidFill>
              </a:rPr>
              <a:t>기본 메뉴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101633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:\Project\스크린샷\Blanche - 메인 2.png"/>
          <p:cNvPicPr>
            <a:picLocks noChangeAspect="1" noChangeArrowheads="1"/>
          </p:cNvPicPr>
          <p:nvPr/>
        </p:nvPicPr>
        <p:blipFill>
          <a:blip r:embed="rId2" cstate="print"/>
          <a:srcRect t="5556"/>
          <a:stretch>
            <a:fillRect/>
          </a:stretch>
        </p:blipFill>
        <p:spPr bwMode="auto">
          <a:xfrm>
            <a:off x="304800" y="1752600"/>
            <a:ext cx="8534400" cy="4857750"/>
          </a:xfrm>
          <a:prstGeom prst="rect">
            <a:avLst/>
          </a:prstGeom>
          <a:noFill/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85800" y="148130"/>
            <a:ext cx="7772398" cy="1143000"/>
          </a:xfrm>
        </p:spPr>
        <p:txBody>
          <a:bodyPr>
            <a:normAutofit/>
          </a:bodyPr>
          <a:lstStyle/>
          <a:p>
            <a:r>
              <a:rPr lang="en-US" altLang="ko-KR" dirty="0" smtClean="0">
                <a:latin typeface="+mj-ea"/>
                <a:ea typeface="+mj-ea"/>
              </a:rPr>
              <a:t>5 . GUI </a:t>
            </a:r>
            <a:r>
              <a:rPr lang="ko-KR" altLang="en-US" dirty="0" smtClean="0">
                <a:latin typeface="+mj-ea"/>
                <a:ea typeface="+mj-ea"/>
              </a:rPr>
              <a:t>구현</a:t>
            </a:r>
            <a:r>
              <a:rPr lang="en-US" altLang="ko-KR" dirty="0" smtClean="0">
                <a:latin typeface="+mj-ea"/>
                <a:ea typeface="+mj-ea"/>
              </a:rPr>
              <a:t>(</a:t>
            </a:r>
            <a:r>
              <a:rPr lang="ko-KR" altLang="en-US" dirty="0" smtClean="0">
                <a:latin typeface="+mj-ea"/>
                <a:ea typeface="+mj-ea"/>
              </a:rPr>
              <a:t>사이드메뉴</a:t>
            </a:r>
            <a:r>
              <a:rPr lang="en-US" altLang="ko-KR" dirty="0" smtClean="0">
                <a:latin typeface="+mj-ea"/>
                <a:ea typeface="+mj-ea"/>
              </a:rPr>
              <a:t>)</a:t>
            </a:r>
            <a:endParaRPr lang="en-US" dirty="0">
              <a:latin typeface="+mj-ea"/>
              <a:ea typeface="+mj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858000" y="4800600"/>
            <a:ext cx="1752600" cy="457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/>
          <p:cNvCxnSpPr>
            <a:stCxn id="10" idx="1"/>
          </p:cNvCxnSpPr>
          <p:nvPr/>
        </p:nvCxnSpPr>
        <p:spPr>
          <a:xfrm flipH="1" flipV="1">
            <a:off x="6248400" y="4800600"/>
            <a:ext cx="609600" cy="22860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410200" y="4495800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>
                <a:solidFill>
                  <a:srgbClr val="FF0000"/>
                </a:solidFill>
              </a:rPr>
              <a:t>로그인</a:t>
            </a:r>
            <a:endParaRPr lang="en-US" altLang="ko-KR" dirty="0" smtClean="0">
              <a:solidFill>
                <a:srgbClr val="FF0000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6781800" y="1905000"/>
            <a:ext cx="1905000" cy="25908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화살표 연결선 13"/>
          <p:cNvCxnSpPr>
            <a:stCxn id="13" idx="1"/>
          </p:cNvCxnSpPr>
          <p:nvPr/>
        </p:nvCxnSpPr>
        <p:spPr>
          <a:xfrm flipH="1" flipV="1">
            <a:off x="5791200" y="2590800"/>
            <a:ext cx="990600" cy="60960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648200" y="2133600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err="1" smtClean="0">
                <a:solidFill>
                  <a:srgbClr val="FF0000"/>
                </a:solidFill>
              </a:rPr>
              <a:t>컨텐츠</a:t>
            </a:r>
            <a:r>
              <a:rPr lang="ko-KR" altLang="en-US" dirty="0" smtClean="0">
                <a:solidFill>
                  <a:srgbClr val="FF0000"/>
                </a:solidFill>
              </a:rPr>
              <a:t> 분류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101633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85800" y="148130"/>
            <a:ext cx="7772398" cy="1143000"/>
          </a:xfrm>
        </p:spPr>
        <p:txBody>
          <a:bodyPr>
            <a:normAutofit/>
          </a:bodyPr>
          <a:lstStyle/>
          <a:p>
            <a:r>
              <a:rPr lang="en-US" altLang="ko-KR" dirty="0" smtClean="0">
                <a:latin typeface="+mj-ea"/>
                <a:ea typeface="+mj-ea"/>
              </a:rPr>
              <a:t>5 . GUI </a:t>
            </a:r>
            <a:r>
              <a:rPr lang="ko-KR" altLang="en-US" dirty="0" smtClean="0">
                <a:latin typeface="+mj-ea"/>
                <a:ea typeface="+mj-ea"/>
              </a:rPr>
              <a:t>구현</a:t>
            </a:r>
            <a:r>
              <a:rPr lang="en-US" altLang="ko-KR" dirty="0" smtClean="0">
                <a:latin typeface="+mj-ea"/>
                <a:ea typeface="+mj-ea"/>
              </a:rPr>
              <a:t>(</a:t>
            </a:r>
            <a:r>
              <a:rPr lang="ko-KR" altLang="en-US" dirty="0" smtClean="0">
                <a:latin typeface="+mj-ea"/>
                <a:ea typeface="+mj-ea"/>
              </a:rPr>
              <a:t>로그인</a:t>
            </a:r>
            <a:r>
              <a:rPr lang="en-US" altLang="ko-KR" dirty="0" smtClean="0">
                <a:latin typeface="+mj-ea"/>
                <a:ea typeface="+mj-ea"/>
              </a:rPr>
              <a:t>)</a:t>
            </a:r>
            <a:endParaRPr lang="en-US" dirty="0">
              <a:latin typeface="+mj-ea"/>
              <a:ea typeface="+mj-ea"/>
            </a:endParaRPr>
          </a:p>
        </p:txBody>
      </p:sp>
      <p:pic>
        <p:nvPicPr>
          <p:cNvPr id="4098" name="Picture 2" descr="\\172.16.9.177\Project\캡쳐\01.png"/>
          <p:cNvPicPr>
            <a:picLocks noChangeAspect="1" noChangeArrowheads="1"/>
          </p:cNvPicPr>
          <p:nvPr/>
        </p:nvPicPr>
        <p:blipFill>
          <a:blip r:embed="rId2" cstate="print"/>
          <a:srcRect t="8035" b="362"/>
          <a:stretch>
            <a:fillRect/>
          </a:stretch>
        </p:blipFill>
        <p:spPr bwMode="auto">
          <a:xfrm>
            <a:off x="304800" y="1676400"/>
            <a:ext cx="8534400" cy="4953000"/>
          </a:xfrm>
          <a:prstGeom prst="rect">
            <a:avLst/>
          </a:prstGeom>
          <a:noFill/>
        </p:spPr>
      </p:pic>
      <p:sp>
        <p:nvSpPr>
          <p:cNvPr id="6" name="직사각형 5"/>
          <p:cNvSpPr/>
          <p:nvPr/>
        </p:nvSpPr>
        <p:spPr>
          <a:xfrm>
            <a:off x="2438400" y="3810000"/>
            <a:ext cx="990600" cy="3048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/>
          <p:cNvCxnSpPr>
            <a:stCxn id="6" idx="0"/>
          </p:cNvCxnSpPr>
          <p:nvPr/>
        </p:nvCxnSpPr>
        <p:spPr>
          <a:xfrm rot="5400000" flipH="1" flipV="1">
            <a:off x="2990850" y="3448050"/>
            <a:ext cx="304800" cy="41910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819400" y="3124200"/>
            <a:ext cx="48045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쿠키에 </a:t>
            </a:r>
            <a:r>
              <a:rPr lang="en-US" altLang="ko-KR" dirty="0" smtClean="0">
                <a:solidFill>
                  <a:srgbClr val="FF0000"/>
                </a:solidFill>
              </a:rPr>
              <a:t>ID</a:t>
            </a:r>
            <a:r>
              <a:rPr lang="ko-KR" altLang="en-US" dirty="0" smtClean="0">
                <a:solidFill>
                  <a:srgbClr val="FF0000"/>
                </a:solidFill>
              </a:rPr>
              <a:t>를 저장하여 로그인의 편의성을 확보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101633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85800" y="148130"/>
            <a:ext cx="7772398" cy="1143000"/>
          </a:xfrm>
        </p:spPr>
        <p:txBody>
          <a:bodyPr>
            <a:normAutofit/>
          </a:bodyPr>
          <a:lstStyle/>
          <a:p>
            <a:r>
              <a:rPr lang="en-US" altLang="ko-KR" dirty="0" smtClean="0">
                <a:latin typeface="+mj-ea"/>
                <a:ea typeface="+mj-ea"/>
              </a:rPr>
              <a:t>5 . GUI </a:t>
            </a:r>
            <a:r>
              <a:rPr lang="ko-KR" altLang="en-US" dirty="0" smtClean="0">
                <a:latin typeface="+mj-ea"/>
                <a:ea typeface="+mj-ea"/>
              </a:rPr>
              <a:t>구현</a:t>
            </a:r>
            <a:r>
              <a:rPr lang="en-US" altLang="ko-KR" dirty="0" smtClean="0">
                <a:latin typeface="+mj-ea"/>
                <a:ea typeface="+mj-ea"/>
              </a:rPr>
              <a:t>(</a:t>
            </a:r>
            <a:r>
              <a:rPr lang="ko-KR" altLang="en-US" dirty="0" smtClean="0">
                <a:latin typeface="+mj-ea"/>
                <a:ea typeface="+mj-ea"/>
              </a:rPr>
              <a:t>약관동의</a:t>
            </a:r>
            <a:r>
              <a:rPr lang="en-US" altLang="ko-KR" dirty="0" smtClean="0">
                <a:latin typeface="+mj-ea"/>
                <a:ea typeface="+mj-ea"/>
              </a:rPr>
              <a:t>)</a:t>
            </a:r>
            <a:endParaRPr lang="en-US" dirty="0">
              <a:latin typeface="+mj-ea"/>
              <a:ea typeface="+mj-ea"/>
            </a:endParaRPr>
          </a:p>
        </p:txBody>
      </p:sp>
      <p:pic>
        <p:nvPicPr>
          <p:cNvPr id="5122" name="Picture 2" descr="\\172.16.9.177\Project\캡쳐\02.png"/>
          <p:cNvPicPr>
            <a:picLocks noChangeAspect="1" noChangeArrowheads="1"/>
          </p:cNvPicPr>
          <p:nvPr/>
        </p:nvPicPr>
        <p:blipFill>
          <a:blip r:embed="rId2" cstate="print"/>
          <a:srcRect t="7937" b="3175"/>
          <a:stretch>
            <a:fillRect/>
          </a:stretch>
        </p:blipFill>
        <p:spPr bwMode="auto">
          <a:xfrm>
            <a:off x="304800" y="1676400"/>
            <a:ext cx="8534400" cy="4953000"/>
          </a:xfrm>
          <a:prstGeom prst="rect">
            <a:avLst/>
          </a:prstGeom>
          <a:noFill/>
        </p:spPr>
      </p:pic>
      <p:sp>
        <p:nvSpPr>
          <p:cNvPr id="5" name="직사각형 4"/>
          <p:cNvSpPr/>
          <p:nvPr/>
        </p:nvSpPr>
        <p:spPr>
          <a:xfrm>
            <a:off x="1295400" y="3352800"/>
            <a:ext cx="6553200" cy="1676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화살표 연결선 5"/>
          <p:cNvCxnSpPr/>
          <p:nvPr/>
        </p:nvCxnSpPr>
        <p:spPr>
          <a:xfrm flipV="1">
            <a:off x="2362200" y="2971800"/>
            <a:ext cx="1600200" cy="38100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352800" y="2590800"/>
            <a:ext cx="3113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개인정보 취급방침 동의 내용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295400" y="2667000"/>
            <a:ext cx="228600" cy="228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/>
          <p:cNvCxnSpPr>
            <a:stCxn id="9" idx="3"/>
          </p:cNvCxnSpPr>
          <p:nvPr/>
        </p:nvCxnSpPr>
        <p:spPr>
          <a:xfrm flipV="1">
            <a:off x="1524000" y="2362200"/>
            <a:ext cx="1447800" cy="41910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362200" y="1981200"/>
            <a:ext cx="1675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전체 약관 동의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101633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85800" y="148130"/>
            <a:ext cx="7772398" cy="1143000"/>
          </a:xfrm>
        </p:spPr>
        <p:txBody>
          <a:bodyPr>
            <a:normAutofit/>
          </a:bodyPr>
          <a:lstStyle/>
          <a:p>
            <a:r>
              <a:rPr lang="en-US" altLang="ko-KR" dirty="0" smtClean="0">
                <a:latin typeface="+mj-ea"/>
                <a:ea typeface="+mj-ea"/>
              </a:rPr>
              <a:t>5 . GUI </a:t>
            </a:r>
            <a:r>
              <a:rPr lang="ko-KR" altLang="en-US" dirty="0" smtClean="0">
                <a:latin typeface="+mj-ea"/>
                <a:ea typeface="+mj-ea"/>
              </a:rPr>
              <a:t>구현</a:t>
            </a:r>
            <a:r>
              <a:rPr lang="en-US" altLang="ko-KR" dirty="0" smtClean="0">
                <a:latin typeface="+mj-ea"/>
                <a:ea typeface="+mj-ea"/>
              </a:rPr>
              <a:t>(</a:t>
            </a:r>
            <a:r>
              <a:rPr lang="ko-KR" altLang="en-US" dirty="0" smtClean="0">
                <a:latin typeface="+mj-ea"/>
                <a:ea typeface="+mj-ea"/>
              </a:rPr>
              <a:t>회원가입</a:t>
            </a:r>
            <a:r>
              <a:rPr lang="en-US" altLang="ko-KR" dirty="0" smtClean="0">
                <a:latin typeface="+mj-ea"/>
                <a:ea typeface="+mj-ea"/>
              </a:rPr>
              <a:t>)</a:t>
            </a:r>
            <a:endParaRPr lang="en-US" dirty="0">
              <a:latin typeface="+mj-ea"/>
              <a:ea typeface="+mj-ea"/>
            </a:endParaRPr>
          </a:p>
        </p:txBody>
      </p:sp>
      <p:pic>
        <p:nvPicPr>
          <p:cNvPr id="7170" name="Picture 2" descr="\\172.16.9.177\Project\캡쳐\04.png"/>
          <p:cNvPicPr>
            <a:picLocks noChangeAspect="1" noChangeArrowheads="1"/>
          </p:cNvPicPr>
          <p:nvPr/>
        </p:nvPicPr>
        <p:blipFill>
          <a:blip r:embed="rId2" cstate="print"/>
          <a:srcRect t="8065" b="3226"/>
          <a:stretch>
            <a:fillRect/>
          </a:stretch>
        </p:blipFill>
        <p:spPr bwMode="auto">
          <a:xfrm>
            <a:off x="304800" y="1676399"/>
            <a:ext cx="8534400" cy="4921045"/>
          </a:xfrm>
          <a:prstGeom prst="rect">
            <a:avLst/>
          </a:prstGeom>
          <a:noFill/>
        </p:spPr>
      </p:pic>
      <p:sp>
        <p:nvSpPr>
          <p:cNvPr id="5" name="직사각형 4"/>
          <p:cNvSpPr/>
          <p:nvPr/>
        </p:nvSpPr>
        <p:spPr>
          <a:xfrm>
            <a:off x="2590800" y="2895600"/>
            <a:ext cx="5181600" cy="2286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화살표 연결선 5"/>
          <p:cNvCxnSpPr/>
          <p:nvPr/>
        </p:nvCxnSpPr>
        <p:spPr>
          <a:xfrm flipH="1" flipV="1">
            <a:off x="1752600" y="3352800"/>
            <a:ext cx="838200" cy="53340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33400" y="1905000"/>
            <a:ext cx="3429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solidFill>
                  <a:srgbClr val="FF0000"/>
                </a:solidFill>
              </a:rPr>
              <a:t>이메일</a:t>
            </a:r>
            <a:r>
              <a:rPr lang="en-US" altLang="ko-KR" dirty="0" smtClean="0">
                <a:solidFill>
                  <a:srgbClr val="FF0000"/>
                </a:solidFill>
              </a:rPr>
              <a:t>, </a:t>
            </a:r>
            <a:r>
              <a:rPr lang="ko-KR" altLang="en-US" dirty="0" smtClean="0">
                <a:solidFill>
                  <a:srgbClr val="FF0000"/>
                </a:solidFill>
              </a:rPr>
              <a:t>비밀번호</a:t>
            </a:r>
            <a:r>
              <a:rPr lang="en-US" altLang="ko-KR" dirty="0" smtClean="0">
                <a:solidFill>
                  <a:srgbClr val="FF0000"/>
                </a:solidFill>
              </a:rPr>
              <a:t>, </a:t>
            </a:r>
            <a:r>
              <a:rPr lang="ko-KR" altLang="en-US" dirty="0" smtClean="0">
                <a:solidFill>
                  <a:srgbClr val="FF0000"/>
                </a:solidFill>
              </a:rPr>
              <a:t>이름</a:t>
            </a:r>
            <a:r>
              <a:rPr lang="en-US" altLang="ko-KR" dirty="0" smtClean="0">
                <a:solidFill>
                  <a:srgbClr val="FF0000"/>
                </a:solidFill>
              </a:rPr>
              <a:t>, </a:t>
            </a:r>
            <a:r>
              <a:rPr lang="ko-KR" altLang="en-US" dirty="0" smtClean="0">
                <a:solidFill>
                  <a:srgbClr val="FF0000"/>
                </a:solidFill>
              </a:rPr>
              <a:t>닉네임</a:t>
            </a:r>
            <a:r>
              <a:rPr lang="en-US" altLang="ko-KR" dirty="0" smtClean="0">
                <a:solidFill>
                  <a:srgbClr val="FF0000"/>
                </a:solidFill>
              </a:rPr>
              <a:t>, </a:t>
            </a:r>
            <a:r>
              <a:rPr lang="ko-KR" altLang="en-US" dirty="0" smtClean="0">
                <a:solidFill>
                  <a:srgbClr val="FF0000"/>
                </a:solidFill>
              </a:rPr>
              <a:t>연락처를 기입한다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r>
              <a:rPr lang="ko-KR" altLang="en-US" dirty="0" smtClean="0">
                <a:solidFill>
                  <a:srgbClr val="FF0000"/>
                </a:solidFill>
              </a:rPr>
              <a:t>유효성체크를 통하여 조건에 부합하는 정보들을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r>
              <a:rPr lang="ko-KR" altLang="en-US" dirty="0" smtClean="0">
                <a:solidFill>
                  <a:srgbClr val="FF0000"/>
                </a:solidFill>
              </a:rPr>
              <a:t>수집한다</a:t>
            </a:r>
            <a:r>
              <a:rPr lang="en-US" altLang="ko-KR" dirty="0" smtClean="0">
                <a:solidFill>
                  <a:srgbClr val="FF0000"/>
                </a:solidFill>
              </a:rPr>
              <a:t>.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101633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85800" y="148130"/>
            <a:ext cx="7772398" cy="1143000"/>
          </a:xfrm>
        </p:spPr>
        <p:txBody>
          <a:bodyPr>
            <a:normAutofit/>
          </a:bodyPr>
          <a:lstStyle/>
          <a:p>
            <a:r>
              <a:rPr lang="en-US" altLang="ko-KR" dirty="0" smtClean="0">
                <a:latin typeface="+mj-ea"/>
                <a:ea typeface="+mj-ea"/>
              </a:rPr>
              <a:t>5 . GUI </a:t>
            </a:r>
            <a:r>
              <a:rPr lang="ko-KR" altLang="en-US" dirty="0" smtClean="0">
                <a:latin typeface="+mj-ea"/>
                <a:ea typeface="+mj-ea"/>
              </a:rPr>
              <a:t>구현</a:t>
            </a:r>
            <a:r>
              <a:rPr lang="en-US" altLang="ko-KR" dirty="0" smtClean="0">
                <a:latin typeface="+mj-ea"/>
                <a:ea typeface="+mj-ea"/>
              </a:rPr>
              <a:t>(</a:t>
            </a:r>
            <a:r>
              <a:rPr lang="ko-KR" altLang="en-US" dirty="0" smtClean="0">
                <a:latin typeface="+mj-ea"/>
                <a:ea typeface="+mj-ea"/>
              </a:rPr>
              <a:t>로딩화면</a:t>
            </a:r>
            <a:r>
              <a:rPr lang="en-US" altLang="ko-KR" dirty="0" smtClean="0">
                <a:latin typeface="+mj-ea"/>
                <a:ea typeface="+mj-ea"/>
              </a:rPr>
              <a:t>)</a:t>
            </a:r>
            <a:endParaRPr lang="en-US" dirty="0">
              <a:latin typeface="+mj-ea"/>
              <a:ea typeface="+mj-ea"/>
            </a:endParaRPr>
          </a:p>
        </p:txBody>
      </p:sp>
      <p:pic>
        <p:nvPicPr>
          <p:cNvPr id="8194" name="Picture 2" descr="\\172.16.9.177\Project\캡쳐\05.png"/>
          <p:cNvPicPr>
            <a:picLocks noChangeAspect="1" noChangeArrowheads="1"/>
          </p:cNvPicPr>
          <p:nvPr/>
        </p:nvPicPr>
        <p:blipFill>
          <a:blip r:embed="rId2" cstate="print"/>
          <a:srcRect t="8307" b="3634"/>
          <a:stretch>
            <a:fillRect/>
          </a:stretch>
        </p:blipFill>
        <p:spPr bwMode="auto">
          <a:xfrm>
            <a:off x="325694" y="1676400"/>
            <a:ext cx="8513506" cy="4876800"/>
          </a:xfrm>
          <a:prstGeom prst="rect">
            <a:avLst/>
          </a:prstGeom>
          <a:noFill/>
        </p:spPr>
      </p:pic>
      <p:sp>
        <p:nvSpPr>
          <p:cNvPr id="5" name="직사각형 4"/>
          <p:cNvSpPr/>
          <p:nvPr/>
        </p:nvSpPr>
        <p:spPr>
          <a:xfrm>
            <a:off x="3200400" y="2590800"/>
            <a:ext cx="2667000" cy="3048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화살표 연결선 5"/>
          <p:cNvCxnSpPr>
            <a:stCxn id="5" idx="0"/>
          </p:cNvCxnSpPr>
          <p:nvPr/>
        </p:nvCxnSpPr>
        <p:spPr>
          <a:xfrm flipV="1">
            <a:off x="4533900" y="2057400"/>
            <a:ext cx="190500" cy="53340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124200" y="1143000"/>
            <a:ext cx="39116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>
                <a:solidFill>
                  <a:srgbClr val="FF0000"/>
                </a:solidFill>
              </a:rPr>
              <a:t>이메일을</a:t>
            </a:r>
            <a:r>
              <a:rPr lang="ko-KR" altLang="en-US" dirty="0" smtClean="0">
                <a:solidFill>
                  <a:srgbClr val="FF0000"/>
                </a:solidFill>
              </a:rPr>
              <a:t> 등록할 때 인증을 완료해야 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r>
              <a:rPr lang="ko-KR" altLang="en-US" dirty="0" smtClean="0">
                <a:solidFill>
                  <a:srgbClr val="FF0000"/>
                </a:solidFill>
              </a:rPr>
              <a:t>진행할 수 있으므로 인증번호가 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r>
              <a:rPr lang="ko-KR" altLang="en-US" dirty="0" smtClean="0">
                <a:solidFill>
                  <a:srgbClr val="FF0000"/>
                </a:solidFill>
              </a:rPr>
              <a:t>입력한 </a:t>
            </a:r>
            <a:r>
              <a:rPr lang="ko-KR" altLang="en-US" dirty="0" err="1" smtClean="0">
                <a:solidFill>
                  <a:srgbClr val="FF0000"/>
                </a:solidFill>
              </a:rPr>
              <a:t>이메일로</a:t>
            </a:r>
            <a:r>
              <a:rPr lang="ko-KR" altLang="en-US" dirty="0" smtClean="0">
                <a:solidFill>
                  <a:srgbClr val="FF0000"/>
                </a:solidFill>
              </a:rPr>
              <a:t> 발송되었음을 알림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101633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9" name="Picture 3" descr="\\172.16.9.177\Project\캡쳐\08.png"/>
          <p:cNvPicPr>
            <a:picLocks noChangeAspect="1" noChangeArrowheads="1"/>
          </p:cNvPicPr>
          <p:nvPr/>
        </p:nvPicPr>
        <p:blipFill>
          <a:blip r:embed="rId2" cstate="print"/>
          <a:srcRect t="7937" b="4762"/>
          <a:stretch>
            <a:fillRect/>
          </a:stretch>
        </p:blipFill>
        <p:spPr bwMode="auto">
          <a:xfrm>
            <a:off x="304800" y="1676400"/>
            <a:ext cx="8534399" cy="4876800"/>
          </a:xfrm>
          <a:prstGeom prst="rect">
            <a:avLst/>
          </a:prstGeom>
          <a:noFill/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85800" y="148130"/>
            <a:ext cx="7772398" cy="1143000"/>
          </a:xfrm>
        </p:spPr>
        <p:txBody>
          <a:bodyPr>
            <a:normAutofit/>
          </a:bodyPr>
          <a:lstStyle/>
          <a:p>
            <a:r>
              <a:rPr lang="en-US" altLang="ko-KR" dirty="0" smtClean="0">
                <a:latin typeface="+mj-ea"/>
                <a:ea typeface="+mj-ea"/>
              </a:rPr>
              <a:t>5 . GUI </a:t>
            </a:r>
            <a:r>
              <a:rPr lang="ko-KR" altLang="en-US" dirty="0" smtClean="0">
                <a:latin typeface="+mj-ea"/>
                <a:ea typeface="+mj-ea"/>
              </a:rPr>
              <a:t>구현</a:t>
            </a:r>
            <a:r>
              <a:rPr lang="en-US" altLang="ko-KR" dirty="0" smtClean="0">
                <a:latin typeface="+mj-ea"/>
                <a:ea typeface="+mj-ea"/>
              </a:rPr>
              <a:t>(</a:t>
            </a:r>
            <a:r>
              <a:rPr lang="ko-KR" altLang="en-US" dirty="0" smtClean="0">
                <a:latin typeface="+mj-ea"/>
                <a:ea typeface="+mj-ea"/>
              </a:rPr>
              <a:t>인증</a:t>
            </a:r>
            <a:r>
              <a:rPr lang="en-US" altLang="ko-KR" dirty="0" smtClean="0">
                <a:latin typeface="+mj-ea"/>
                <a:ea typeface="+mj-ea"/>
              </a:rPr>
              <a:t>)</a:t>
            </a:r>
            <a:endParaRPr lang="en-US" dirty="0">
              <a:latin typeface="+mj-ea"/>
              <a:ea typeface="+mj-ea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143000" y="2362200"/>
            <a:ext cx="6858000" cy="18288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화살표 연결선 5"/>
          <p:cNvCxnSpPr>
            <a:endCxn id="7" idx="1"/>
          </p:cNvCxnSpPr>
          <p:nvPr/>
        </p:nvCxnSpPr>
        <p:spPr>
          <a:xfrm>
            <a:off x="1828800" y="4191000"/>
            <a:ext cx="990600" cy="794266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819400" y="4800600"/>
            <a:ext cx="4998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>
                <a:solidFill>
                  <a:srgbClr val="FF0000"/>
                </a:solidFill>
              </a:rPr>
              <a:t>이메일</a:t>
            </a:r>
            <a:r>
              <a:rPr lang="ko-KR" altLang="en-US" dirty="0" smtClean="0">
                <a:solidFill>
                  <a:srgbClr val="FF0000"/>
                </a:solidFill>
              </a:rPr>
              <a:t> 인증이 완료된 후 이어서 진행할 수 있다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101633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85800" y="148130"/>
            <a:ext cx="7772398" cy="1143000"/>
          </a:xfrm>
        </p:spPr>
        <p:txBody>
          <a:bodyPr>
            <a:normAutofit/>
          </a:bodyPr>
          <a:lstStyle/>
          <a:p>
            <a:r>
              <a:rPr lang="en-US" altLang="ko-KR" dirty="0" smtClean="0">
                <a:latin typeface="+mj-ea"/>
                <a:ea typeface="+mj-ea"/>
              </a:rPr>
              <a:t>5 . GUI </a:t>
            </a:r>
            <a:r>
              <a:rPr lang="ko-KR" altLang="en-US" dirty="0" smtClean="0">
                <a:latin typeface="+mj-ea"/>
                <a:ea typeface="+mj-ea"/>
              </a:rPr>
              <a:t>구현</a:t>
            </a:r>
            <a:r>
              <a:rPr lang="en-US" altLang="ko-KR" dirty="0" smtClean="0">
                <a:latin typeface="+mj-ea"/>
                <a:ea typeface="+mj-ea"/>
              </a:rPr>
              <a:t>(</a:t>
            </a:r>
            <a:r>
              <a:rPr lang="ko-KR" altLang="en-US" dirty="0" smtClean="0">
                <a:latin typeface="+mj-ea"/>
                <a:ea typeface="+mj-ea"/>
              </a:rPr>
              <a:t>인증</a:t>
            </a:r>
            <a:r>
              <a:rPr lang="en-US" altLang="ko-KR" dirty="0" smtClean="0">
                <a:latin typeface="+mj-ea"/>
                <a:ea typeface="+mj-ea"/>
              </a:rPr>
              <a:t>)</a:t>
            </a:r>
            <a:endParaRPr lang="en-US" dirty="0">
              <a:latin typeface="+mj-ea"/>
              <a:ea typeface="+mj-ea"/>
            </a:endParaRPr>
          </a:p>
        </p:txBody>
      </p:sp>
      <p:pic>
        <p:nvPicPr>
          <p:cNvPr id="10242" name="Picture 2" descr="\\172.16.9.177\Project\캡쳐\09.png"/>
          <p:cNvPicPr>
            <a:picLocks noChangeAspect="1" noChangeArrowheads="1"/>
          </p:cNvPicPr>
          <p:nvPr/>
        </p:nvPicPr>
        <p:blipFill>
          <a:blip r:embed="rId2" cstate="print"/>
          <a:srcRect t="8197" b="3279"/>
          <a:stretch>
            <a:fillRect/>
          </a:stretch>
        </p:blipFill>
        <p:spPr bwMode="auto">
          <a:xfrm>
            <a:off x="381000" y="1752600"/>
            <a:ext cx="8382000" cy="4800600"/>
          </a:xfrm>
          <a:prstGeom prst="rect">
            <a:avLst/>
          </a:prstGeom>
          <a:noFill/>
        </p:spPr>
      </p:pic>
      <p:sp>
        <p:nvSpPr>
          <p:cNvPr id="6" name="직사각형 5"/>
          <p:cNvSpPr/>
          <p:nvPr/>
        </p:nvSpPr>
        <p:spPr>
          <a:xfrm>
            <a:off x="1371600" y="3276600"/>
            <a:ext cx="4724400" cy="152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/>
          <p:cNvCxnSpPr>
            <a:endCxn id="8" idx="1"/>
          </p:cNvCxnSpPr>
          <p:nvPr/>
        </p:nvCxnSpPr>
        <p:spPr>
          <a:xfrm>
            <a:off x="1676400" y="3429000"/>
            <a:ext cx="1143000" cy="2030241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819400" y="4997576"/>
            <a:ext cx="36100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운영자가 보낸 메일에 기입되어있는 </a:t>
            </a:r>
            <a:r>
              <a:rPr lang="en-US" altLang="ko-KR" dirty="0" smtClean="0">
                <a:solidFill>
                  <a:srgbClr val="FF0000"/>
                </a:solidFill>
              </a:rPr>
              <a:t>URL</a:t>
            </a:r>
            <a:r>
              <a:rPr lang="ko-KR" altLang="en-US" dirty="0" smtClean="0">
                <a:solidFill>
                  <a:srgbClr val="FF0000"/>
                </a:solidFill>
              </a:rPr>
              <a:t>을 클릭하여 인증을 완료할 수 있다</a:t>
            </a:r>
            <a:r>
              <a:rPr lang="en-US" altLang="ko-KR" dirty="0" smtClean="0">
                <a:solidFill>
                  <a:srgbClr val="FF0000"/>
                </a:solidFill>
              </a:rPr>
              <a:t>.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101633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Project\스크린샷\Blanche - 프로젝트 조회 1.png"/>
          <p:cNvPicPr>
            <a:picLocks noChangeAspect="1" noChangeArrowheads="1"/>
          </p:cNvPicPr>
          <p:nvPr/>
        </p:nvPicPr>
        <p:blipFill>
          <a:blip r:embed="rId2" cstate="print"/>
          <a:srcRect t="5556"/>
          <a:stretch>
            <a:fillRect/>
          </a:stretch>
        </p:blipFill>
        <p:spPr bwMode="auto">
          <a:xfrm>
            <a:off x="304799" y="1752600"/>
            <a:ext cx="8458201" cy="4800600"/>
          </a:xfrm>
          <a:prstGeom prst="rect">
            <a:avLst/>
          </a:prstGeom>
          <a:noFill/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85800" y="148130"/>
            <a:ext cx="7772398" cy="1143000"/>
          </a:xfrm>
        </p:spPr>
        <p:txBody>
          <a:bodyPr>
            <a:normAutofit/>
          </a:bodyPr>
          <a:lstStyle/>
          <a:p>
            <a:r>
              <a:rPr lang="en-US" altLang="ko-KR" dirty="0" smtClean="0">
                <a:latin typeface="+mj-ea"/>
                <a:ea typeface="+mj-ea"/>
              </a:rPr>
              <a:t>5 . GUI </a:t>
            </a:r>
            <a:r>
              <a:rPr lang="ko-KR" altLang="en-US" dirty="0" smtClean="0">
                <a:latin typeface="+mj-ea"/>
                <a:ea typeface="+mj-ea"/>
              </a:rPr>
              <a:t>구현</a:t>
            </a:r>
            <a:r>
              <a:rPr lang="en-US" altLang="ko-KR" dirty="0" smtClean="0">
                <a:latin typeface="+mj-ea"/>
                <a:ea typeface="+mj-ea"/>
              </a:rPr>
              <a:t>(</a:t>
            </a:r>
            <a:r>
              <a:rPr lang="ko-KR" altLang="en-US" dirty="0" smtClean="0">
                <a:latin typeface="+mj-ea"/>
                <a:ea typeface="+mj-ea"/>
              </a:rPr>
              <a:t>리스트</a:t>
            </a:r>
            <a:r>
              <a:rPr lang="en-US" altLang="ko-KR" dirty="0" smtClean="0">
                <a:latin typeface="+mj-ea"/>
                <a:ea typeface="+mj-ea"/>
              </a:rPr>
              <a:t>)</a:t>
            </a:r>
            <a:endParaRPr lang="en-US" dirty="0">
              <a:latin typeface="+mj-ea"/>
              <a:ea typeface="+mj-ea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371600" y="3276604"/>
            <a:ext cx="6019800" cy="2895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화살표 연결선 5"/>
          <p:cNvCxnSpPr>
            <a:stCxn id="5" idx="0"/>
            <a:endCxn id="7" idx="1"/>
          </p:cNvCxnSpPr>
          <p:nvPr/>
        </p:nvCxnSpPr>
        <p:spPr>
          <a:xfrm flipV="1">
            <a:off x="4381500" y="2366665"/>
            <a:ext cx="723900" cy="909939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105400" y="1905000"/>
            <a:ext cx="36100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등록되어있는 프로젝트들이 간단한 정보로 요약되어 한눈에 보기 쉽게 출력된다</a:t>
            </a:r>
            <a:r>
              <a:rPr lang="en-US" altLang="ko-KR" dirty="0" smtClean="0">
                <a:solidFill>
                  <a:srgbClr val="FF0000"/>
                </a:solidFill>
              </a:rPr>
              <a:t>.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371600" y="2819400"/>
            <a:ext cx="838200" cy="304800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/>
          <p:cNvCxnSpPr/>
          <p:nvPr/>
        </p:nvCxnSpPr>
        <p:spPr>
          <a:xfrm rot="5400000" flipH="1" flipV="1">
            <a:off x="2133599" y="2743201"/>
            <a:ext cx="381002" cy="228600"/>
          </a:xfrm>
          <a:prstGeom prst="straightConnector1">
            <a:avLst/>
          </a:prstGeom>
          <a:ln w="254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219200" y="1752600"/>
            <a:ext cx="36100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0070C0"/>
                </a:solidFill>
              </a:rPr>
              <a:t>등록되어있는 프로젝트들이 간단한 정보로 요약되어 한눈에 보기 쉽게 출력된다</a:t>
            </a:r>
            <a:r>
              <a:rPr lang="en-US" altLang="ko-KR" dirty="0" smtClean="0">
                <a:solidFill>
                  <a:srgbClr val="0070C0"/>
                </a:solidFill>
              </a:rPr>
              <a:t>.</a:t>
            </a:r>
            <a:endParaRPr lang="ko-KR" alt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101633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0235" y="529130"/>
            <a:ext cx="2743200" cy="1143000"/>
          </a:xfrm>
        </p:spPr>
        <p:txBody>
          <a:bodyPr>
            <a:normAutofit/>
          </a:bodyPr>
          <a:lstStyle/>
          <a:p>
            <a:r>
              <a:rPr lang="ko-KR" altLang="en-US" sz="3200" dirty="0" smtClean="0">
                <a:latin typeface="+mj-ea"/>
                <a:ea typeface="+mj-ea"/>
              </a:rPr>
              <a:t>목차</a:t>
            </a:r>
            <a:endParaRPr lang="en-US" sz="3200" dirty="0">
              <a:latin typeface="+mj-ea"/>
              <a:ea typeface="+mj-e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676400"/>
            <a:ext cx="8229600" cy="5261765"/>
          </a:xfrm>
        </p:spPr>
        <p:txBody>
          <a:bodyPr/>
          <a:lstStyle/>
          <a:p>
            <a:pPr>
              <a:buNone/>
            </a:pPr>
            <a:r>
              <a:rPr lang="en-US" dirty="0" smtClean="0"/>
              <a:t>1 . </a:t>
            </a:r>
            <a:r>
              <a:rPr lang="ko-KR" altLang="en-US" dirty="0" smtClean="0"/>
              <a:t>개발 목적 </a:t>
            </a:r>
            <a:r>
              <a:rPr lang="en-US" altLang="ko-KR" dirty="0" smtClean="0"/>
              <a:t>&amp; </a:t>
            </a:r>
            <a:r>
              <a:rPr lang="ko-KR" altLang="en-US" dirty="0" smtClean="0"/>
              <a:t>요구사항</a:t>
            </a:r>
            <a:endParaRPr lang="en-US" altLang="ko-KR" dirty="0" smtClean="0"/>
          </a:p>
          <a:p>
            <a:pPr>
              <a:buNone/>
            </a:pPr>
            <a:r>
              <a:rPr lang="en-US" altLang="ko-KR" sz="1000" dirty="0" smtClean="0"/>
              <a:t> </a:t>
            </a:r>
          </a:p>
          <a:p>
            <a:pPr>
              <a:buNone/>
            </a:pPr>
            <a:r>
              <a:rPr lang="en-US" dirty="0" smtClean="0"/>
              <a:t>2 . </a:t>
            </a:r>
            <a:r>
              <a:rPr lang="ko-KR" altLang="en-US" dirty="0" smtClean="0"/>
              <a:t>개발 일정표 </a:t>
            </a:r>
            <a:r>
              <a:rPr lang="en-US" altLang="ko-KR" dirty="0" smtClean="0"/>
              <a:t>&amp; </a:t>
            </a:r>
            <a:r>
              <a:rPr lang="ko-KR" altLang="en-US" dirty="0" smtClean="0"/>
              <a:t>개발환경</a:t>
            </a:r>
            <a:endParaRPr lang="en-US" altLang="ko-KR" dirty="0" smtClean="0"/>
          </a:p>
          <a:p>
            <a:pPr>
              <a:buNone/>
            </a:pPr>
            <a:endParaRPr lang="en-US" altLang="ko-KR" sz="1000" dirty="0" smtClean="0"/>
          </a:p>
          <a:p>
            <a:pPr>
              <a:buNone/>
            </a:pPr>
            <a:r>
              <a:rPr lang="en-US" altLang="ko-KR" dirty="0" smtClean="0"/>
              <a:t>3. </a:t>
            </a:r>
            <a:r>
              <a:rPr lang="ko-KR" altLang="en-US" dirty="0" smtClean="0"/>
              <a:t>스토리보드 </a:t>
            </a:r>
            <a:r>
              <a:rPr lang="en-US" altLang="ko-KR" dirty="0" smtClean="0"/>
              <a:t>&amp; MVC </a:t>
            </a:r>
            <a:r>
              <a:rPr lang="ko-KR" altLang="en-US" dirty="0" smtClean="0"/>
              <a:t>구조</a:t>
            </a:r>
            <a:endParaRPr lang="en-US" altLang="ko-KR" dirty="0" smtClean="0"/>
          </a:p>
          <a:p>
            <a:pPr>
              <a:buNone/>
            </a:pPr>
            <a:r>
              <a:rPr lang="en-US" altLang="ko-KR" sz="1000" dirty="0" smtClean="0"/>
              <a:t> </a:t>
            </a:r>
          </a:p>
          <a:p>
            <a:pPr>
              <a:buNone/>
            </a:pPr>
            <a:r>
              <a:rPr lang="en-US" dirty="0" smtClean="0"/>
              <a:t>4 . </a:t>
            </a:r>
            <a:r>
              <a:rPr lang="en-US" altLang="ko-KR" dirty="0" smtClean="0"/>
              <a:t>DB </a:t>
            </a:r>
            <a:r>
              <a:rPr lang="ko-KR" altLang="en-US" dirty="0" smtClean="0"/>
              <a:t>구조</a:t>
            </a:r>
            <a:endParaRPr lang="en-US" altLang="ko-KR" sz="1000" dirty="0" smtClean="0"/>
          </a:p>
          <a:p>
            <a:pPr>
              <a:buNone/>
            </a:pPr>
            <a:endParaRPr lang="en-US" altLang="ko-KR" sz="1000" dirty="0" smtClean="0"/>
          </a:p>
          <a:p>
            <a:pPr>
              <a:buNone/>
            </a:pPr>
            <a:r>
              <a:rPr lang="en-US" dirty="0" smtClean="0"/>
              <a:t>5 . GUI </a:t>
            </a:r>
            <a:r>
              <a:rPr lang="ko-KR" altLang="en-US" dirty="0" smtClean="0"/>
              <a:t>구현</a:t>
            </a:r>
            <a:endParaRPr lang="en-US" altLang="ko-KR" dirty="0" smtClean="0"/>
          </a:p>
          <a:p>
            <a:pPr>
              <a:buNone/>
            </a:pPr>
            <a:endParaRPr lang="en-US" altLang="ko-KR" sz="1000" dirty="0" smtClean="0"/>
          </a:p>
          <a:p>
            <a:pPr>
              <a:buNone/>
            </a:pPr>
            <a:r>
              <a:rPr lang="en-US" altLang="ko-KR" dirty="0" smtClean="0"/>
              <a:t>6. </a:t>
            </a:r>
            <a:r>
              <a:rPr lang="ko-KR" altLang="en-US" dirty="0" smtClean="0"/>
              <a:t>프로젝트 구조 </a:t>
            </a:r>
            <a:r>
              <a:rPr lang="en-US" altLang="ko-KR" dirty="0" smtClean="0"/>
              <a:t>&amp; Source</a:t>
            </a:r>
          </a:p>
          <a:p>
            <a:pPr>
              <a:buNone/>
            </a:pPr>
            <a:r>
              <a:rPr lang="en-US" altLang="ko-KR" sz="1000" dirty="0" smtClean="0"/>
              <a:t>  </a:t>
            </a:r>
          </a:p>
          <a:p>
            <a:pPr>
              <a:buNone/>
            </a:pPr>
            <a:r>
              <a:rPr lang="en-US" dirty="0" smtClean="0"/>
              <a:t>7 . </a:t>
            </a:r>
            <a:r>
              <a:rPr lang="ko-KR" altLang="en-US" dirty="0" smtClean="0"/>
              <a:t>맺음말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103309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User\Desktop\ss+(2016-08-05+at+12.40.04)[1]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1752600"/>
            <a:ext cx="8382000" cy="4791075"/>
          </a:xfrm>
          <a:prstGeom prst="rect">
            <a:avLst/>
          </a:prstGeom>
          <a:noFill/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85800" y="148130"/>
            <a:ext cx="7772398" cy="1143000"/>
          </a:xfrm>
        </p:spPr>
        <p:txBody>
          <a:bodyPr>
            <a:normAutofit/>
          </a:bodyPr>
          <a:lstStyle/>
          <a:p>
            <a:r>
              <a:rPr lang="en-US" altLang="ko-KR" dirty="0" smtClean="0">
                <a:latin typeface="+mj-ea"/>
                <a:ea typeface="+mj-ea"/>
              </a:rPr>
              <a:t>5 . GUI </a:t>
            </a:r>
            <a:r>
              <a:rPr lang="ko-KR" altLang="en-US" dirty="0" smtClean="0">
                <a:latin typeface="+mj-ea"/>
                <a:ea typeface="+mj-ea"/>
              </a:rPr>
              <a:t>구현</a:t>
            </a:r>
            <a:r>
              <a:rPr lang="en-US" altLang="ko-KR" dirty="0" smtClean="0">
                <a:latin typeface="+mj-ea"/>
                <a:ea typeface="+mj-ea"/>
              </a:rPr>
              <a:t>(</a:t>
            </a:r>
            <a:r>
              <a:rPr lang="ko-KR" altLang="en-US" dirty="0" smtClean="0">
                <a:latin typeface="+mj-ea"/>
                <a:ea typeface="+mj-ea"/>
              </a:rPr>
              <a:t>상세화면</a:t>
            </a:r>
            <a:r>
              <a:rPr lang="en-US" altLang="ko-KR" dirty="0" smtClean="0">
                <a:latin typeface="+mj-ea"/>
                <a:ea typeface="+mj-ea"/>
              </a:rPr>
              <a:t>)</a:t>
            </a:r>
            <a:endParaRPr lang="en-US" dirty="0">
              <a:latin typeface="+mj-ea"/>
              <a:ea typeface="+mj-ea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6096000" y="5334000"/>
            <a:ext cx="2438400" cy="609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화살표 연결선 5"/>
          <p:cNvCxnSpPr>
            <a:stCxn id="5" idx="1"/>
          </p:cNvCxnSpPr>
          <p:nvPr/>
        </p:nvCxnSpPr>
        <p:spPr>
          <a:xfrm flipH="1">
            <a:off x="5105400" y="5638800"/>
            <a:ext cx="990600" cy="30480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057400" y="5791200"/>
            <a:ext cx="3610017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프로젝트에 투자를 진행하는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r>
              <a:rPr lang="ko-KR" altLang="en-US" dirty="0" smtClean="0">
                <a:solidFill>
                  <a:srgbClr val="FF0000"/>
                </a:solidFill>
              </a:rPr>
              <a:t>페이지로 이동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096000" y="3276600"/>
            <a:ext cx="2438400" cy="18288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/>
          <p:cNvCxnSpPr/>
          <p:nvPr/>
        </p:nvCxnSpPr>
        <p:spPr>
          <a:xfrm flipH="1" flipV="1">
            <a:off x="5838783" y="2590800"/>
            <a:ext cx="685800" cy="68580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543383" y="1905000"/>
            <a:ext cx="36100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진행중인 프로젝트의 목표액과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r>
              <a:rPr lang="ko-KR" altLang="en-US" dirty="0" smtClean="0">
                <a:solidFill>
                  <a:srgbClr val="FF0000"/>
                </a:solidFill>
              </a:rPr>
              <a:t>모인 금액</a:t>
            </a:r>
            <a:r>
              <a:rPr lang="en-US" altLang="ko-KR" dirty="0" smtClean="0">
                <a:solidFill>
                  <a:srgbClr val="FF0000"/>
                </a:solidFill>
              </a:rPr>
              <a:t>, </a:t>
            </a:r>
            <a:r>
              <a:rPr lang="ko-KR" altLang="en-US" dirty="0" smtClean="0">
                <a:solidFill>
                  <a:srgbClr val="FF0000"/>
                </a:solidFill>
              </a:rPr>
              <a:t>후원자 수</a:t>
            </a:r>
            <a:r>
              <a:rPr lang="en-US" altLang="ko-KR" dirty="0" smtClean="0">
                <a:solidFill>
                  <a:srgbClr val="FF0000"/>
                </a:solidFill>
              </a:rPr>
              <a:t>, </a:t>
            </a:r>
            <a:r>
              <a:rPr lang="ko-KR" altLang="en-US" dirty="0" err="1" smtClean="0">
                <a:solidFill>
                  <a:srgbClr val="FF0000"/>
                </a:solidFill>
              </a:rPr>
              <a:t>남은기간을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r>
              <a:rPr lang="ko-KR" altLang="en-US" dirty="0" smtClean="0">
                <a:solidFill>
                  <a:srgbClr val="FF0000"/>
                </a:solidFill>
              </a:rPr>
              <a:t>출력한다</a:t>
            </a:r>
            <a:r>
              <a:rPr lang="en-US" altLang="ko-KR" dirty="0" smtClean="0">
                <a:solidFill>
                  <a:srgbClr val="FF0000"/>
                </a:solidFill>
              </a:rPr>
              <a:t>.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101633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D:\Project\스크린샷\Blanche - 프로젝트 조회 5.png"/>
          <p:cNvPicPr>
            <a:picLocks noChangeAspect="1" noChangeArrowheads="1"/>
          </p:cNvPicPr>
          <p:nvPr/>
        </p:nvPicPr>
        <p:blipFill>
          <a:blip r:embed="rId2" cstate="print"/>
          <a:srcRect t="5556"/>
          <a:stretch>
            <a:fillRect/>
          </a:stretch>
        </p:blipFill>
        <p:spPr bwMode="auto">
          <a:xfrm>
            <a:off x="404308" y="1752600"/>
            <a:ext cx="8358692" cy="4800600"/>
          </a:xfrm>
          <a:prstGeom prst="rect">
            <a:avLst/>
          </a:prstGeom>
          <a:noFill/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85800" y="148130"/>
            <a:ext cx="7772398" cy="1143000"/>
          </a:xfrm>
        </p:spPr>
        <p:txBody>
          <a:bodyPr>
            <a:normAutofit/>
          </a:bodyPr>
          <a:lstStyle/>
          <a:p>
            <a:r>
              <a:rPr lang="en-US" altLang="ko-KR" dirty="0" smtClean="0">
                <a:latin typeface="+mj-ea"/>
                <a:ea typeface="+mj-ea"/>
              </a:rPr>
              <a:t>5 . GUI </a:t>
            </a:r>
            <a:r>
              <a:rPr lang="ko-KR" altLang="en-US" dirty="0" smtClean="0">
                <a:latin typeface="+mj-ea"/>
                <a:ea typeface="+mj-ea"/>
              </a:rPr>
              <a:t>구현</a:t>
            </a:r>
            <a:r>
              <a:rPr lang="en-US" altLang="ko-KR" dirty="0" smtClean="0">
                <a:latin typeface="+mj-ea"/>
                <a:ea typeface="+mj-ea"/>
              </a:rPr>
              <a:t>(</a:t>
            </a:r>
            <a:r>
              <a:rPr lang="ko-KR" altLang="en-US" dirty="0" err="1" smtClean="0">
                <a:latin typeface="+mj-ea"/>
                <a:ea typeface="+mj-ea"/>
              </a:rPr>
              <a:t>댓글</a:t>
            </a:r>
            <a:r>
              <a:rPr lang="en-US" altLang="ko-KR" dirty="0" smtClean="0">
                <a:latin typeface="+mj-ea"/>
                <a:ea typeface="+mj-ea"/>
              </a:rPr>
              <a:t>)</a:t>
            </a:r>
            <a:endParaRPr lang="en-US" dirty="0">
              <a:latin typeface="+mj-ea"/>
              <a:ea typeface="+mj-ea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438400" y="5334000"/>
            <a:ext cx="2819400" cy="762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화살표 연결선 5"/>
          <p:cNvCxnSpPr>
            <a:stCxn id="5" idx="1"/>
          </p:cNvCxnSpPr>
          <p:nvPr/>
        </p:nvCxnSpPr>
        <p:spPr>
          <a:xfrm flipH="1" flipV="1">
            <a:off x="1905000" y="5410200"/>
            <a:ext cx="533400" cy="30480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38200" y="5105400"/>
            <a:ext cx="137160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err="1" smtClean="0">
                <a:solidFill>
                  <a:srgbClr val="FF0000"/>
                </a:solidFill>
              </a:rPr>
              <a:t>댓글</a:t>
            </a:r>
            <a:r>
              <a:rPr lang="ko-KR" altLang="en-US" dirty="0" smtClean="0">
                <a:solidFill>
                  <a:srgbClr val="FF0000"/>
                </a:solidFill>
              </a:rPr>
              <a:t> 내용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438400" y="4267200"/>
            <a:ext cx="2819400" cy="990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/>
          <p:cNvCxnSpPr>
            <a:stCxn id="9" idx="0"/>
          </p:cNvCxnSpPr>
          <p:nvPr/>
        </p:nvCxnSpPr>
        <p:spPr>
          <a:xfrm flipV="1">
            <a:off x="3848100" y="3733800"/>
            <a:ext cx="1638300" cy="53340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486400" y="3505200"/>
            <a:ext cx="2848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solidFill>
                  <a:srgbClr val="FF0000"/>
                </a:solidFill>
              </a:rPr>
              <a:t>댓글</a:t>
            </a:r>
            <a:r>
              <a:rPr lang="ko-KR" altLang="en-US" dirty="0" smtClean="0">
                <a:solidFill>
                  <a:srgbClr val="FF0000"/>
                </a:solidFill>
              </a:rPr>
              <a:t> 작성 및 등록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101633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D:\Project\스크린샷\Blanche - 게시판 1.png"/>
          <p:cNvPicPr>
            <a:picLocks noChangeAspect="1" noChangeArrowheads="1"/>
          </p:cNvPicPr>
          <p:nvPr/>
        </p:nvPicPr>
        <p:blipFill>
          <a:blip r:embed="rId2" cstate="print"/>
          <a:srcRect t="5556"/>
          <a:stretch>
            <a:fillRect/>
          </a:stretch>
        </p:blipFill>
        <p:spPr bwMode="auto">
          <a:xfrm>
            <a:off x="381000" y="1752600"/>
            <a:ext cx="8382000" cy="4781550"/>
          </a:xfrm>
          <a:prstGeom prst="rect">
            <a:avLst/>
          </a:prstGeom>
          <a:noFill/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85800" y="148130"/>
            <a:ext cx="7772398" cy="1143000"/>
          </a:xfrm>
        </p:spPr>
        <p:txBody>
          <a:bodyPr>
            <a:normAutofit/>
          </a:bodyPr>
          <a:lstStyle/>
          <a:p>
            <a:r>
              <a:rPr lang="en-US" altLang="ko-KR" dirty="0" smtClean="0">
                <a:latin typeface="+mj-ea"/>
                <a:ea typeface="+mj-ea"/>
              </a:rPr>
              <a:t>5 . GUI </a:t>
            </a:r>
            <a:r>
              <a:rPr lang="ko-KR" altLang="en-US" dirty="0" smtClean="0">
                <a:latin typeface="+mj-ea"/>
                <a:ea typeface="+mj-ea"/>
              </a:rPr>
              <a:t>구현</a:t>
            </a:r>
            <a:r>
              <a:rPr lang="en-US" altLang="ko-KR" dirty="0" smtClean="0">
                <a:latin typeface="+mj-ea"/>
                <a:ea typeface="+mj-ea"/>
              </a:rPr>
              <a:t>(</a:t>
            </a:r>
            <a:r>
              <a:rPr lang="ko-KR" altLang="en-US" dirty="0" smtClean="0">
                <a:latin typeface="+mj-ea"/>
                <a:ea typeface="+mj-ea"/>
              </a:rPr>
              <a:t>게시판 리스트</a:t>
            </a:r>
            <a:r>
              <a:rPr lang="en-US" altLang="ko-KR" dirty="0" smtClean="0">
                <a:latin typeface="+mj-ea"/>
                <a:ea typeface="+mj-ea"/>
              </a:rPr>
              <a:t>)</a:t>
            </a:r>
            <a:endParaRPr lang="en-US" dirty="0">
              <a:latin typeface="+mj-ea"/>
              <a:ea typeface="+mj-ea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581400" y="4191000"/>
            <a:ext cx="2057400" cy="228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화살표 연결선 5"/>
          <p:cNvCxnSpPr>
            <a:stCxn id="5" idx="2"/>
            <a:endCxn id="7" idx="0"/>
          </p:cNvCxnSpPr>
          <p:nvPr/>
        </p:nvCxnSpPr>
        <p:spPr>
          <a:xfrm>
            <a:off x="4610100" y="4419600"/>
            <a:ext cx="38100" cy="30480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962400" y="4724400"/>
            <a:ext cx="137160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검색 기능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447800" y="2743200"/>
            <a:ext cx="6324600" cy="1295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/>
          <p:cNvCxnSpPr/>
          <p:nvPr/>
        </p:nvCxnSpPr>
        <p:spPr>
          <a:xfrm>
            <a:off x="7010400" y="4038600"/>
            <a:ext cx="76200" cy="60960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791200" y="4724400"/>
            <a:ext cx="28480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게시판 리스트 및</a:t>
            </a:r>
            <a:r>
              <a:rPr lang="en-US" altLang="ko-KR" dirty="0" smtClean="0">
                <a:solidFill>
                  <a:srgbClr val="FF0000"/>
                </a:solidFill>
              </a:rPr>
              <a:t> </a:t>
            </a:r>
            <a:r>
              <a:rPr lang="ko-KR" altLang="en-US" dirty="0" smtClean="0">
                <a:solidFill>
                  <a:srgbClr val="FF0000"/>
                </a:solidFill>
              </a:rPr>
              <a:t>페이지</a:t>
            </a:r>
            <a:r>
              <a:rPr lang="en-US" altLang="ko-KR" dirty="0" smtClean="0">
                <a:solidFill>
                  <a:srgbClr val="FF0000"/>
                </a:solidFill>
              </a:rPr>
              <a:t>, </a:t>
            </a:r>
            <a:r>
              <a:rPr lang="ko-KR" altLang="en-US" dirty="0" smtClean="0">
                <a:solidFill>
                  <a:srgbClr val="FF0000"/>
                </a:solidFill>
              </a:rPr>
              <a:t>글쓰기 기능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101633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D:\Project\스크린샷\Blanche - 게시판 3.png"/>
          <p:cNvPicPr>
            <a:picLocks noChangeAspect="1" noChangeArrowheads="1"/>
          </p:cNvPicPr>
          <p:nvPr/>
        </p:nvPicPr>
        <p:blipFill>
          <a:blip r:embed="rId2" cstate="print"/>
          <a:srcRect t="5556"/>
          <a:stretch>
            <a:fillRect/>
          </a:stretch>
        </p:blipFill>
        <p:spPr bwMode="auto">
          <a:xfrm>
            <a:off x="381000" y="1752600"/>
            <a:ext cx="8382000" cy="4781550"/>
          </a:xfrm>
          <a:prstGeom prst="rect">
            <a:avLst/>
          </a:prstGeom>
          <a:noFill/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85800" y="148130"/>
            <a:ext cx="7772398" cy="1143000"/>
          </a:xfrm>
        </p:spPr>
        <p:txBody>
          <a:bodyPr>
            <a:normAutofit/>
          </a:bodyPr>
          <a:lstStyle/>
          <a:p>
            <a:r>
              <a:rPr lang="en-US" altLang="ko-KR" dirty="0" smtClean="0">
                <a:latin typeface="+mj-ea"/>
                <a:ea typeface="+mj-ea"/>
              </a:rPr>
              <a:t>5 . GUI </a:t>
            </a:r>
            <a:r>
              <a:rPr lang="ko-KR" altLang="en-US" dirty="0" smtClean="0">
                <a:latin typeface="+mj-ea"/>
                <a:ea typeface="+mj-ea"/>
              </a:rPr>
              <a:t>구현</a:t>
            </a:r>
            <a:r>
              <a:rPr lang="en-US" altLang="ko-KR" dirty="0" smtClean="0">
                <a:latin typeface="+mj-ea"/>
                <a:ea typeface="+mj-ea"/>
              </a:rPr>
              <a:t>(</a:t>
            </a:r>
            <a:r>
              <a:rPr lang="ko-KR" altLang="en-US" dirty="0" smtClean="0">
                <a:latin typeface="+mj-ea"/>
                <a:ea typeface="+mj-ea"/>
              </a:rPr>
              <a:t>게시판 작성</a:t>
            </a:r>
            <a:r>
              <a:rPr lang="en-US" altLang="ko-KR" dirty="0" smtClean="0">
                <a:latin typeface="+mj-ea"/>
                <a:ea typeface="+mj-ea"/>
              </a:rPr>
              <a:t>)</a:t>
            </a:r>
            <a:endParaRPr lang="en-US" dirty="0">
              <a:latin typeface="+mj-ea"/>
              <a:ea typeface="+mj-ea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447800" y="5105400"/>
            <a:ext cx="6248400" cy="533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화살표 연결선 5"/>
          <p:cNvCxnSpPr/>
          <p:nvPr/>
        </p:nvCxnSpPr>
        <p:spPr>
          <a:xfrm>
            <a:off x="2667000" y="5638800"/>
            <a:ext cx="381000" cy="38100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286000" y="6019800"/>
            <a:ext cx="228600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파일 첨부 기능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447800" y="2438400"/>
            <a:ext cx="6248400" cy="25908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/>
          <p:cNvCxnSpPr>
            <a:stCxn id="9" idx="0"/>
          </p:cNvCxnSpPr>
          <p:nvPr/>
        </p:nvCxnSpPr>
        <p:spPr>
          <a:xfrm flipV="1">
            <a:off x="4572000" y="2057400"/>
            <a:ext cx="381000" cy="38100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953000" y="1905000"/>
            <a:ext cx="312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작성자</a:t>
            </a:r>
            <a:r>
              <a:rPr lang="en-US" altLang="ko-KR" dirty="0" smtClean="0">
                <a:solidFill>
                  <a:srgbClr val="FF0000"/>
                </a:solidFill>
              </a:rPr>
              <a:t>, </a:t>
            </a:r>
            <a:r>
              <a:rPr lang="ko-KR" altLang="en-US" dirty="0" smtClean="0">
                <a:solidFill>
                  <a:srgbClr val="FF0000"/>
                </a:solidFill>
              </a:rPr>
              <a:t>제목</a:t>
            </a:r>
            <a:r>
              <a:rPr lang="en-US" altLang="ko-KR" dirty="0" smtClean="0">
                <a:solidFill>
                  <a:srgbClr val="FF0000"/>
                </a:solidFill>
              </a:rPr>
              <a:t>, </a:t>
            </a:r>
            <a:r>
              <a:rPr lang="ko-KR" altLang="en-US" dirty="0" smtClean="0">
                <a:solidFill>
                  <a:srgbClr val="FF0000"/>
                </a:solidFill>
              </a:rPr>
              <a:t>내용 넣기  기능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101633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User\Desktop\ss+(2016-08-05+at+12.44.22)[1]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1752600"/>
            <a:ext cx="8382000" cy="4800600"/>
          </a:xfrm>
          <a:prstGeom prst="rect">
            <a:avLst/>
          </a:prstGeom>
          <a:noFill/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85800" y="148130"/>
            <a:ext cx="7772398" cy="1143000"/>
          </a:xfrm>
        </p:spPr>
        <p:txBody>
          <a:bodyPr>
            <a:normAutofit/>
          </a:bodyPr>
          <a:lstStyle/>
          <a:p>
            <a:r>
              <a:rPr lang="en-US" altLang="ko-KR" dirty="0" smtClean="0">
                <a:latin typeface="+mj-ea"/>
                <a:ea typeface="+mj-ea"/>
              </a:rPr>
              <a:t>5 . GUI </a:t>
            </a:r>
            <a:r>
              <a:rPr lang="ko-KR" altLang="en-US" dirty="0" smtClean="0">
                <a:latin typeface="+mj-ea"/>
                <a:ea typeface="+mj-ea"/>
              </a:rPr>
              <a:t>구현</a:t>
            </a:r>
            <a:r>
              <a:rPr lang="en-US" altLang="ko-KR" dirty="0" smtClean="0">
                <a:latin typeface="+mj-ea"/>
                <a:ea typeface="+mj-ea"/>
              </a:rPr>
              <a:t>(</a:t>
            </a:r>
            <a:r>
              <a:rPr lang="ko-KR" altLang="en-US" dirty="0" smtClean="0">
                <a:latin typeface="+mj-ea"/>
                <a:ea typeface="+mj-ea"/>
              </a:rPr>
              <a:t>개설신청</a:t>
            </a:r>
            <a:r>
              <a:rPr lang="en-US" altLang="ko-KR" dirty="0" smtClean="0">
                <a:latin typeface="+mj-ea"/>
                <a:ea typeface="+mj-ea"/>
              </a:rPr>
              <a:t>)</a:t>
            </a:r>
            <a:endParaRPr lang="en-US" dirty="0">
              <a:latin typeface="+mj-ea"/>
              <a:ea typeface="+mj-ea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504783" y="5334000"/>
            <a:ext cx="1524000" cy="457200"/>
          </a:xfrm>
          <a:prstGeom prst="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화살표 연결선 5"/>
          <p:cNvCxnSpPr>
            <a:stCxn id="5" idx="0"/>
            <a:endCxn id="7" idx="2"/>
          </p:cNvCxnSpPr>
          <p:nvPr/>
        </p:nvCxnSpPr>
        <p:spPr>
          <a:xfrm rot="5400000" flipH="1" flipV="1">
            <a:off x="1539953" y="4564162"/>
            <a:ext cx="496669" cy="1043009"/>
          </a:xfrm>
          <a:prstGeom prst="straightConnector1">
            <a:avLst/>
          </a:prstGeom>
          <a:ln w="254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04783" y="4191000"/>
            <a:ext cx="36100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tx2"/>
                </a:solidFill>
              </a:rPr>
              <a:t>기재된 내용을 확인하고 체크해야</a:t>
            </a:r>
            <a:endParaRPr lang="en-US" altLang="ko-KR" dirty="0" smtClean="0">
              <a:solidFill>
                <a:schemeClr val="tx2"/>
              </a:solidFill>
            </a:endParaRPr>
          </a:p>
          <a:p>
            <a:r>
              <a:rPr lang="ko-KR" altLang="en-US" dirty="0" smtClean="0">
                <a:solidFill>
                  <a:schemeClr val="tx2"/>
                </a:solidFill>
              </a:rPr>
              <a:t>다음으로 진행할 수 있다</a:t>
            </a:r>
            <a:endParaRPr lang="ko-KR" altLang="en-US" dirty="0">
              <a:solidFill>
                <a:schemeClr val="tx2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04783" y="5943600"/>
            <a:ext cx="1371600" cy="533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/>
          <p:cNvCxnSpPr/>
          <p:nvPr/>
        </p:nvCxnSpPr>
        <p:spPr>
          <a:xfrm flipV="1">
            <a:off x="1876383" y="5638800"/>
            <a:ext cx="2514600" cy="60960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390983" y="5257800"/>
            <a:ext cx="36100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위의 내용을 확인하고 동의여부를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r>
              <a:rPr lang="ko-KR" altLang="en-US" dirty="0" smtClean="0">
                <a:solidFill>
                  <a:srgbClr val="FF0000"/>
                </a:solidFill>
              </a:rPr>
              <a:t>확인하여 다음으로 진행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101633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Project\스크린샷\Blanche - 고객센터 1.png"/>
          <p:cNvPicPr>
            <a:picLocks noChangeAspect="1" noChangeArrowheads="1"/>
          </p:cNvPicPr>
          <p:nvPr/>
        </p:nvPicPr>
        <p:blipFill>
          <a:blip r:embed="rId2" cstate="print"/>
          <a:srcRect t="5556" r="35455"/>
          <a:stretch>
            <a:fillRect/>
          </a:stretch>
        </p:blipFill>
        <p:spPr bwMode="auto">
          <a:xfrm>
            <a:off x="381000" y="1752600"/>
            <a:ext cx="6172200" cy="4781549"/>
          </a:xfrm>
          <a:prstGeom prst="rect">
            <a:avLst/>
          </a:prstGeom>
          <a:noFill/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85800" y="148130"/>
            <a:ext cx="7772398" cy="1143000"/>
          </a:xfrm>
        </p:spPr>
        <p:txBody>
          <a:bodyPr>
            <a:normAutofit/>
          </a:bodyPr>
          <a:lstStyle/>
          <a:p>
            <a:r>
              <a:rPr lang="en-US" altLang="ko-KR" dirty="0" smtClean="0">
                <a:latin typeface="+mj-ea"/>
                <a:ea typeface="+mj-ea"/>
              </a:rPr>
              <a:t>5 . GUI </a:t>
            </a:r>
            <a:r>
              <a:rPr lang="ko-KR" altLang="en-US" dirty="0" smtClean="0">
                <a:latin typeface="+mj-ea"/>
                <a:ea typeface="+mj-ea"/>
              </a:rPr>
              <a:t>구현</a:t>
            </a:r>
            <a:r>
              <a:rPr lang="en-US" altLang="ko-KR" dirty="0" smtClean="0">
                <a:latin typeface="+mj-ea"/>
                <a:ea typeface="+mj-ea"/>
              </a:rPr>
              <a:t>(</a:t>
            </a:r>
            <a:r>
              <a:rPr lang="ko-KR" altLang="en-US" dirty="0" smtClean="0">
                <a:latin typeface="+mj-ea"/>
                <a:ea typeface="+mj-ea"/>
              </a:rPr>
              <a:t>고객센터</a:t>
            </a:r>
            <a:r>
              <a:rPr lang="en-US" altLang="ko-KR" dirty="0" smtClean="0">
                <a:latin typeface="+mj-ea"/>
                <a:ea typeface="+mj-ea"/>
              </a:rPr>
              <a:t>)</a:t>
            </a:r>
            <a:endParaRPr lang="en-US" dirty="0">
              <a:latin typeface="+mj-ea"/>
              <a:ea typeface="+mj-ea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066800" y="3733800"/>
            <a:ext cx="3810000" cy="2514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/>
          <p:cNvCxnSpPr/>
          <p:nvPr/>
        </p:nvCxnSpPr>
        <p:spPr>
          <a:xfrm>
            <a:off x="4876800" y="4038600"/>
            <a:ext cx="533400" cy="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381583" y="3810000"/>
            <a:ext cx="36100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FAQ, </a:t>
            </a:r>
            <a:r>
              <a:rPr lang="en-US" altLang="ko-KR" dirty="0" err="1" smtClean="0">
                <a:solidFill>
                  <a:srgbClr val="FF0000"/>
                </a:solidFill>
              </a:rPr>
              <a:t>QnA</a:t>
            </a:r>
            <a:r>
              <a:rPr lang="ko-KR" altLang="en-US" dirty="0" smtClean="0">
                <a:solidFill>
                  <a:srgbClr val="FF0000"/>
                </a:solidFill>
              </a:rPr>
              <a:t> 등의 게시판을 한 최신 순으로 한 화면에 구현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r>
              <a:rPr lang="en-US" altLang="ko-KR" dirty="0" smtClean="0">
                <a:solidFill>
                  <a:srgbClr val="FF0000"/>
                </a:solidFill>
              </a:rPr>
              <a:t>(</a:t>
            </a:r>
            <a:r>
              <a:rPr lang="ko-KR" altLang="en-US" dirty="0" smtClean="0">
                <a:solidFill>
                  <a:srgbClr val="FF0000"/>
                </a:solidFill>
              </a:rPr>
              <a:t>클릭 시 상세 내용 및 리스트로 이동</a:t>
            </a:r>
            <a:r>
              <a:rPr lang="en-US" altLang="ko-KR" dirty="0" smtClean="0">
                <a:solidFill>
                  <a:srgbClr val="FF0000"/>
                </a:solidFill>
              </a:rPr>
              <a:t>)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101633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D:\Project\스크린샷\Blanche - 마이페이지 3.png"/>
          <p:cNvPicPr>
            <a:picLocks noChangeAspect="1" noChangeArrowheads="1"/>
          </p:cNvPicPr>
          <p:nvPr/>
        </p:nvPicPr>
        <p:blipFill>
          <a:blip r:embed="rId2" cstate="print"/>
          <a:srcRect t="5556"/>
          <a:stretch>
            <a:fillRect/>
          </a:stretch>
        </p:blipFill>
        <p:spPr bwMode="auto">
          <a:xfrm>
            <a:off x="381000" y="1752600"/>
            <a:ext cx="8382000" cy="4781550"/>
          </a:xfrm>
          <a:prstGeom prst="rect">
            <a:avLst/>
          </a:prstGeom>
          <a:noFill/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85800" y="148130"/>
            <a:ext cx="7772398" cy="1143000"/>
          </a:xfrm>
        </p:spPr>
        <p:txBody>
          <a:bodyPr>
            <a:normAutofit/>
          </a:bodyPr>
          <a:lstStyle/>
          <a:p>
            <a:r>
              <a:rPr lang="en-US" altLang="ko-KR" dirty="0" smtClean="0">
                <a:latin typeface="+mj-ea"/>
                <a:ea typeface="+mj-ea"/>
              </a:rPr>
              <a:t>5 . GUI </a:t>
            </a:r>
            <a:r>
              <a:rPr lang="ko-KR" altLang="en-US" dirty="0" smtClean="0">
                <a:latin typeface="+mj-ea"/>
                <a:ea typeface="+mj-ea"/>
              </a:rPr>
              <a:t>구현</a:t>
            </a:r>
            <a:r>
              <a:rPr lang="en-US" altLang="ko-KR" dirty="0" smtClean="0">
                <a:latin typeface="+mj-ea"/>
                <a:ea typeface="+mj-ea"/>
              </a:rPr>
              <a:t>(My Page)</a:t>
            </a:r>
            <a:endParaRPr lang="en-US" dirty="0">
              <a:latin typeface="+mj-ea"/>
              <a:ea typeface="+mj-ea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295400" y="2895600"/>
            <a:ext cx="2362200" cy="381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/>
          <p:cNvCxnSpPr>
            <a:stCxn id="9" idx="3"/>
          </p:cNvCxnSpPr>
          <p:nvPr/>
        </p:nvCxnSpPr>
        <p:spPr>
          <a:xfrm flipV="1">
            <a:off x="3657600" y="3048000"/>
            <a:ext cx="381000" cy="3810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038600" y="2667000"/>
            <a:ext cx="2971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비밀번호 변경</a:t>
            </a:r>
            <a:r>
              <a:rPr lang="en-US" altLang="ko-KR" dirty="0" smtClean="0">
                <a:solidFill>
                  <a:srgbClr val="FF0000"/>
                </a:solidFill>
              </a:rPr>
              <a:t>/</a:t>
            </a:r>
            <a:r>
              <a:rPr lang="ko-KR" altLang="en-US" dirty="0" smtClean="0">
                <a:solidFill>
                  <a:srgbClr val="FF0000"/>
                </a:solidFill>
              </a:rPr>
              <a:t>연락처 변경</a:t>
            </a:r>
            <a:r>
              <a:rPr lang="en-US" altLang="ko-KR" dirty="0" smtClean="0">
                <a:solidFill>
                  <a:srgbClr val="FF0000"/>
                </a:solidFill>
              </a:rPr>
              <a:t>/</a:t>
            </a:r>
            <a:r>
              <a:rPr lang="ko-KR" altLang="en-US" dirty="0" smtClean="0">
                <a:solidFill>
                  <a:srgbClr val="FF0000"/>
                </a:solidFill>
              </a:rPr>
              <a:t>기획정보</a:t>
            </a:r>
            <a:r>
              <a:rPr lang="en-US" altLang="ko-KR" dirty="0" smtClean="0">
                <a:solidFill>
                  <a:srgbClr val="FF0000"/>
                </a:solidFill>
              </a:rPr>
              <a:t>/</a:t>
            </a:r>
            <a:r>
              <a:rPr lang="ko-KR" altLang="en-US" dirty="0" smtClean="0">
                <a:solidFill>
                  <a:srgbClr val="FF0000"/>
                </a:solidFill>
              </a:rPr>
              <a:t>투자정보 탭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295400" y="4114800"/>
            <a:ext cx="6400800" cy="838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화살표 연결선 14"/>
          <p:cNvCxnSpPr>
            <a:stCxn id="14" idx="0"/>
          </p:cNvCxnSpPr>
          <p:nvPr/>
        </p:nvCxnSpPr>
        <p:spPr>
          <a:xfrm flipV="1">
            <a:off x="4495800" y="3733800"/>
            <a:ext cx="457200" cy="38100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953000" y="3429000"/>
            <a:ext cx="3610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본인이 기획한 기획 리스트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295400" y="5257800"/>
            <a:ext cx="6400800" cy="10668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화살표 연결선 17"/>
          <p:cNvCxnSpPr/>
          <p:nvPr/>
        </p:nvCxnSpPr>
        <p:spPr>
          <a:xfrm flipH="1" flipV="1">
            <a:off x="7467600" y="5562600"/>
            <a:ext cx="228600" cy="26670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4953000" y="4916269"/>
            <a:ext cx="3610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본인이 기획한 프로젝트 상태 여부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101633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D:\Project\스크린샷\Blanche - 프로젝트 관리 1.png"/>
          <p:cNvPicPr>
            <a:picLocks noChangeAspect="1" noChangeArrowheads="1"/>
          </p:cNvPicPr>
          <p:nvPr/>
        </p:nvPicPr>
        <p:blipFill>
          <a:blip r:embed="rId2" cstate="print"/>
          <a:srcRect t="5556"/>
          <a:stretch>
            <a:fillRect/>
          </a:stretch>
        </p:blipFill>
        <p:spPr bwMode="auto">
          <a:xfrm>
            <a:off x="404308" y="1752600"/>
            <a:ext cx="8358692" cy="4800600"/>
          </a:xfrm>
          <a:prstGeom prst="rect">
            <a:avLst/>
          </a:prstGeom>
          <a:noFill/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85800" y="148130"/>
            <a:ext cx="7772398" cy="1143000"/>
          </a:xfrm>
        </p:spPr>
        <p:txBody>
          <a:bodyPr>
            <a:normAutofit/>
          </a:bodyPr>
          <a:lstStyle/>
          <a:p>
            <a:r>
              <a:rPr lang="en-US" altLang="ko-KR" dirty="0" smtClean="0">
                <a:latin typeface="+mj-ea"/>
                <a:ea typeface="+mj-ea"/>
              </a:rPr>
              <a:t>5 . GUI </a:t>
            </a:r>
            <a:r>
              <a:rPr lang="ko-KR" altLang="en-US" dirty="0" smtClean="0">
                <a:latin typeface="+mj-ea"/>
                <a:ea typeface="+mj-ea"/>
              </a:rPr>
              <a:t>구현</a:t>
            </a:r>
            <a:r>
              <a:rPr lang="en-US" altLang="ko-KR" dirty="0" smtClean="0">
                <a:latin typeface="+mj-ea"/>
                <a:ea typeface="+mj-ea"/>
              </a:rPr>
              <a:t>(</a:t>
            </a:r>
            <a:r>
              <a:rPr lang="ko-KR" altLang="en-US" dirty="0" smtClean="0">
                <a:latin typeface="+mj-ea"/>
                <a:ea typeface="+mj-ea"/>
              </a:rPr>
              <a:t>개설신청 관리자</a:t>
            </a:r>
            <a:r>
              <a:rPr lang="en-US" altLang="ko-KR" dirty="0" smtClean="0">
                <a:latin typeface="+mj-ea"/>
                <a:ea typeface="+mj-ea"/>
              </a:rPr>
              <a:t>)</a:t>
            </a:r>
            <a:endParaRPr lang="en-US" dirty="0">
              <a:latin typeface="+mj-ea"/>
              <a:ea typeface="+mj-ea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295400" y="3200400"/>
            <a:ext cx="6477000" cy="533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/>
          <p:cNvCxnSpPr/>
          <p:nvPr/>
        </p:nvCxnSpPr>
        <p:spPr>
          <a:xfrm flipV="1">
            <a:off x="2133600" y="2743200"/>
            <a:ext cx="914400" cy="45720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048000" y="2514600"/>
            <a:ext cx="3610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개설신청 내용 검색 기능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295400" y="3810000"/>
            <a:ext cx="6477000" cy="2667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화살표 연결선 13"/>
          <p:cNvCxnSpPr>
            <a:endCxn id="15" idx="1"/>
          </p:cNvCxnSpPr>
          <p:nvPr/>
        </p:nvCxnSpPr>
        <p:spPr>
          <a:xfrm>
            <a:off x="1295400" y="4800600"/>
            <a:ext cx="533400" cy="32266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828800" y="4648200"/>
            <a:ext cx="5181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개설신청 리스트 및 승인여부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101633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D:\Project\스크린샷\Blanche - 프로젝트 관리 3.png"/>
          <p:cNvPicPr>
            <a:picLocks noChangeAspect="1" noChangeArrowheads="1"/>
          </p:cNvPicPr>
          <p:nvPr/>
        </p:nvPicPr>
        <p:blipFill>
          <a:blip r:embed="rId2" cstate="print"/>
          <a:srcRect t="5556"/>
          <a:stretch>
            <a:fillRect/>
          </a:stretch>
        </p:blipFill>
        <p:spPr bwMode="auto">
          <a:xfrm>
            <a:off x="381000" y="1752600"/>
            <a:ext cx="8382000" cy="4781550"/>
          </a:xfrm>
          <a:prstGeom prst="rect">
            <a:avLst/>
          </a:prstGeom>
          <a:noFill/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85800" y="148130"/>
            <a:ext cx="7772398" cy="1143000"/>
          </a:xfrm>
        </p:spPr>
        <p:txBody>
          <a:bodyPr>
            <a:normAutofit/>
          </a:bodyPr>
          <a:lstStyle/>
          <a:p>
            <a:r>
              <a:rPr lang="en-US" altLang="ko-KR" dirty="0" smtClean="0">
                <a:latin typeface="+mj-ea"/>
                <a:ea typeface="+mj-ea"/>
              </a:rPr>
              <a:t>5 . GUI </a:t>
            </a:r>
            <a:r>
              <a:rPr lang="ko-KR" altLang="en-US" dirty="0" smtClean="0">
                <a:latin typeface="+mj-ea"/>
                <a:ea typeface="+mj-ea"/>
              </a:rPr>
              <a:t>구현</a:t>
            </a:r>
            <a:r>
              <a:rPr lang="en-US" altLang="ko-KR" dirty="0" smtClean="0">
                <a:latin typeface="+mj-ea"/>
                <a:ea typeface="+mj-ea"/>
              </a:rPr>
              <a:t>(</a:t>
            </a:r>
            <a:r>
              <a:rPr lang="ko-KR" altLang="en-US" dirty="0" smtClean="0">
                <a:latin typeface="+mj-ea"/>
                <a:ea typeface="+mj-ea"/>
              </a:rPr>
              <a:t>프로젝트 상태 관리자</a:t>
            </a:r>
            <a:r>
              <a:rPr lang="en-US" altLang="ko-KR" dirty="0" smtClean="0">
                <a:latin typeface="+mj-ea"/>
                <a:ea typeface="+mj-ea"/>
              </a:rPr>
              <a:t>)</a:t>
            </a:r>
            <a:endParaRPr lang="en-US" dirty="0">
              <a:latin typeface="+mj-ea"/>
              <a:ea typeface="+mj-ea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295400" y="3200400"/>
            <a:ext cx="6477000" cy="533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/>
          <p:cNvCxnSpPr/>
          <p:nvPr/>
        </p:nvCxnSpPr>
        <p:spPr>
          <a:xfrm flipV="1">
            <a:off x="2133600" y="2743200"/>
            <a:ext cx="914400" cy="45720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048000" y="2514600"/>
            <a:ext cx="36100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프로젝트 상태 내용 검색 기능 및 프로젝트 상태 변경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295400" y="3810000"/>
            <a:ext cx="6477000" cy="2667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화살표 연결선 13"/>
          <p:cNvCxnSpPr>
            <a:endCxn id="15" idx="1"/>
          </p:cNvCxnSpPr>
          <p:nvPr/>
        </p:nvCxnSpPr>
        <p:spPr>
          <a:xfrm>
            <a:off x="1295400" y="4800600"/>
            <a:ext cx="533400" cy="32266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828800" y="4648200"/>
            <a:ext cx="5181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프로젝트 상태 리스트 및 수정 프로젝트 선택 기능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101633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85800" y="148130"/>
            <a:ext cx="7772398" cy="1143000"/>
          </a:xfrm>
        </p:spPr>
        <p:txBody>
          <a:bodyPr>
            <a:normAutofit/>
          </a:bodyPr>
          <a:lstStyle/>
          <a:p>
            <a:r>
              <a:rPr lang="en-US" altLang="ko-KR" dirty="0" smtClean="0">
                <a:latin typeface="+mj-ea"/>
                <a:ea typeface="+mj-ea"/>
              </a:rPr>
              <a:t>6 . </a:t>
            </a:r>
            <a:r>
              <a:rPr lang="ko-KR" altLang="en-US" dirty="0" smtClean="0">
                <a:latin typeface="+mj-ea"/>
                <a:ea typeface="+mj-ea"/>
              </a:rPr>
              <a:t>프로젝트 구조</a:t>
            </a:r>
            <a:r>
              <a:rPr lang="en-US" altLang="ko-KR" dirty="0" smtClean="0">
                <a:latin typeface="+mj-ea"/>
                <a:ea typeface="+mj-ea"/>
              </a:rPr>
              <a:t>(</a:t>
            </a:r>
            <a:r>
              <a:rPr lang="en-US" altLang="ko-KR" dirty="0" err="1" smtClean="0">
                <a:latin typeface="+mj-ea"/>
                <a:ea typeface="+mj-ea"/>
              </a:rPr>
              <a:t>Main&amp;Query</a:t>
            </a:r>
            <a:r>
              <a:rPr lang="en-US" altLang="ko-KR" dirty="0" smtClean="0">
                <a:latin typeface="+mj-ea"/>
                <a:ea typeface="+mj-ea"/>
              </a:rPr>
              <a:t>)</a:t>
            </a:r>
            <a:endParaRPr lang="en-US" dirty="0">
              <a:latin typeface="+mj-ea"/>
              <a:ea typeface="+mj-ea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00600" y="1971675"/>
            <a:ext cx="2819400" cy="3286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47800" y="2362200"/>
            <a:ext cx="2781300" cy="2238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1101633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85800" y="148130"/>
            <a:ext cx="7772398" cy="1143000"/>
          </a:xfrm>
        </p:spPr>
        <p:txBody>
          <a:bodyPr>
            <a:normAutofit/>
          </a:bodyPr>
          <a:lstStyle/>
          <a:p>
            <a:r>
              <a:rPr lang="en-US" altLang="ko-KR" dirty="0" smtClean="0">
                <a:latin typeface="+mj-ea"/>
                <a:ea typeface="+mj-ea"/>
              </a:rPr>
              <a:t>1 . </a:t>
            </a:r>
            <a:r>
              <a:rPr lang="ko-KR" altLang="en-US" dirty="0" smtClean="0">
                <a:latin typeface="+mj-ea"/>
                <a:ea typeface="+mj-ea"/>
              </a:rPr>
              <a:t>개발 목적 </a:t>
            </a:r>
            <a:r>
              <a:rPr lang="en-US" altLang="ko-KR" dirty="0" smtClean="0">
                <a:latin typeface="+mj-ea"/>
                <a:ea typeface="+mj-ea"/>
              </a:rPr>
              <a:t>&amp; </a:t>
            </a:r>
            <a:r>
              <a:rPr lang="ko-KR" altLang="en-US" dirty="0" smtClean="0">
                <a:latin typeface="+mj-ea"/>
                <a:ea typeface="+mj-ea"/>
              </a:rPr>
              <a:t>요구사항 </a:t>
            </a:r>
            <a:r>
              <a:rPr lang="en-US" altLang="ko-KR" dirty="0" smtClean="0">
                <a:latin typeface="+mj-ea"/>
              </a:rPr>
              <a:t>(1/2)</a:t>
            </a:r>
            <a:endParaRPr lang="en-US" dirty="0">
              <a:latin typeface="+mj-ea"/>
              <a:ea typeface="+mj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14400" y="1600200"/>
            <a:ext cx="6793848" cy="49705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atinLnBrk="1"/>
            <a:r>
              <a:rPr lang="en-US" altLang="ko-KR" sz="1400" dirty="0" smtClean="0">
                <a:solidFill>
                  <a:schemeClr val="bg1">
                    <a:lumMod val="95000"/>
                  </a:schemeClr>
                </a:solidFill>
              </a:rPr>
              <a:t>#</a:t>
            </a:r>
            <a:r>
              <a:rPr lang="ko-KR" altLang="ko-KR" sz="1400" dirty="0" smtClean="0">
                <a:solidFill>
                  <a:schemeClr val="bg1">
                    <a:lumMod val="95000"/>
                  </a:schemeClr>
                </a:solidFill>
              </a:rPr>
              <a:t>운영자</a:t>
            </a:r>
          </a:p>
          <a:p>
            <a:pPr latinLnBrk="1"/>
            <a:r>
              <a:rPr lang="en-US" altLang="ko-KR" sz="1400" dirty="0" smtClean="0">
                <a:solidFill>
                  <a:schemeClr val="bg1">
                    <a:lumMod val="95000"/>
                  </a:schemeClr>
                </a:solidFill>
              </a:rPr>
              <a:t> </a:t>
            </a:r>
            <a:endParaRPr lang="ko-KR" altLang="ko-KR" sz="1400" dirty="0" smtClean="0">
              <a:solidFill>
                <a:schemeClr val="bg1">
                  <a:lumMod val="95000"/>
                </a:schemeClr>
              </a:solidFill>
            </a:endParaRPr>
          </a:p>
          <a:p>
            <a:pPr latinLnBrk="1"/>
            <a:r>
              <a:rPr lang="en-US" altLang="ko-KR" sz="1400" dirty="0" smtClean="0">
                <a:solidFill>
                  <a:schemeClr val="bg1">
                    <a:lumMod val="95000"/>
                  </a:schemeClr>
                </a:solidFill>
              </a:rPr>
              <a:t>- </a:t>
            </a:r>
            <a:r>
              <a:rPr lang="ko-KR" altLang="ko-KR" sz="1400" dirty="0" smtClean="0">
                <a:solidFill>
                  <a:schemeClr val="bg1">
                    <a:lumMod val="95000"/>
                  </a:schemeClr>
                </a:solidFill>
              </a:rPr>
              <a:t>회원의 비밀번호는 데이터베이스상에 단</a:t>
            </a:r>
            <a:r>
              <a:rPr lang="en-US" altLang="ko-KR" sz="1400" dirty="0" smtClean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ko-KR" altLang="ko-KR" sz="1400" dirty="0" smtClean="0">
                <a:solidFill>
                  <a:schemeClr val="bg1">
                    <a:lumMod val="95000"/>
                  </a:schemeClr>
                </a:solidFill>
              </a:rPr>
              <a:t>방향 암호화로 기록한다</a:t>
            </a:r>
            <a:r>
              <a:rPr lang="en-US" altLang="ko-KR" sz="1400" dirty="0" smtClean="0">
                <a:solidFill>
                  <a:schemeClr val="bg1">
                    <a:lumMod val="95000"/>
                  </a:schemeClr>
                </a:solidFill>
              </a:rPr>
              <a:t>.</a:t>
            </a:r>
            <a:endParaRPr lang="ko-KR" altLang="ko-KR" sz="1400" dirty="0" smtClean="0">
              <a:solidFill>
                <a:schemeClr val="bg1">
                  <a:lumMod val="95000"/>
                </a:schemeClr>
              </a:solidFill>
            </a:endParaRPr>
          </a:p>
          <a:p>
            <a:pPr latinLnBrk="1"/>
            <a:r>
              <a:rPr lang="en-US" altLang="ko-KR" sz="1400" dirty="0" smtClean="0">
                <a:solidFill>
                  <a:schemeClr val="bg1">
                    <a:lumMod val="95000"/>
                  </a:schemeClr>
                </a:solidFill>
              </a:rPr>
              <a:t>- </a:t>
            </a:r>
            <a:r>
              <a:rPr lang="ko-KR" altLang="ko-KR" sz="1400" dirty="0" smtClean="0">
                <a:solidFill>
                  <a:schemeClr val="bg1">
                    <a:lumMod val="95000"/>
                  </a:schemeClr>
                </a:solidFill>
              </a:rPr>
              <a:t>회원가입 시에는 아이디</a:t>
            </a:r>
            <a:r>
              <a:rPr lang="en-US" altLang="ko-KR" sz="1400" dirty="0" smtClean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ko-KR" altLang="ko-KR" sz="1400" dirty="0" smtClean="0">
                <a:solidFill>
                  <a:schemeClr val="bg1">
                    <a:lumMod val="95000"/>
                  </a:schemeClr>
                </a:solidFill>
              </a:rPr>
              <a:t>비밀번호</a:t>
            </a:r>
            <a:r>
              <a:rPr lang="en-US" altLang="ko-KR" sz="1400" dirty="0" smtClean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ko-KR" altLang="ko-KR" sz="1400" dirty="0" smtClean="0">
                <a:solidFill>
                  <a:schemeClr val="bg1">
                    <a:lumMod val="95000"/>
                  </a:schemeClr>
                </a:solidFill>
              </a:rPr>
              <a:t>주소</a:t>
            </a:r>
            <a:r>
              <a:rPr lang="en-US" altLang="ko-KR" sz="1400" dirty="0" smtClean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ko-KR" altLang="ko-KR" sz="1400" dirty="0" smtClean="0">
                <a:solidFill>
                  <a:schemeClr val="bg1">
                    <a:lumMod val="95000"/>
                  </a:schemeClr>
                </a:solidFill>
              </a:rPr>
              <a:t>이름</a:t>
            </a:r>
            <a:r>
              <a:rPr lang="en-US" altLang="ko-KR" sz="1400" dirty="0" smtClean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ko-KR" altLang="ko-KR" sz="1400" dirty="0" smtClean="0">
                <a:solidFill>
                  <a:schemeClr val="bg1">
                    <a:lumMod val="95000"/>
                  </a:schemeClr>
                </a:solidFill>
              </a:rPr>
              <a:t>연락처 등을 기재하여야 한다</a:t>
            </a:r>
            <a:r>
              <a:rPr lang="en-US" altLang="ko-KR" sz="1400" dirty="0" smtClean="0">
                <a:solidFill>
                  <a:schemeClr val="bg1">
                    <a:lumMod val="95000"/>
                  </a:schemeClr>
                </a:solidFill>
              </a:rPr>
              <a:t>.</a:t>
            </a:r>
            <a:endParaRPr lang="ko-KR" altLang="ko-KR" sz="1400" dirty="0" smtClean="0">
              <a:solidFill>
                <a:schemeClr val="bg1">
                  <a:lumMod val="95000"/>
                </a:schemeClr>
              </a:solidFill>
            </a:endParaRPr>
          </a:p>
          <a:p>
            <a:pPr latinLnBrk="1"/>
            <a:r>
              <a:rPr lang="en-US" altLang="ko-KR" sz="1400" dirty="0" smtClean="0">
                <a:solidFill>
                  <a:schemeClr val="bg1">
                    <a:lumMod val="95000"/>
                  </a:schemeClr>
                </a:solidFill>
              </a:rPr>
              <a:t>- </a:t>
            </a:r>
            <a:r>
              <a:rPr lang="ko-KR" altLang="ko-KR" sz="1400" dirty="0" smtClean="0">
                <a:solidFill>
                  <a:schemeClr val="bg1">
                    <a:lumMod val="95000"/>
                  </a:schemeClr>
                </a:solidFill>
              </a:rPr>
              <a:t>투자 모집이 완료 된 경우는 완료 표시로 투자자들에게 알려준다</a:t>
            </a:r>
            <a:r>
              <a:rPr lang="en-US" altLang="ko-KR" sz="1400" dirty="0" smtClean="0">
                <a:solidFill>
                  <a:schemeClr val="bg1">
                    <a:lumMod val="95000"/>
                  </a:schemeClr>
                </a:solidFill>
              </a:rPr>
              <a:t>. </a:t>
            </a:r>
            <a:endParaRPr lang="ko-KR" altLang="ko-KR" sz="1400" dirty="0" smtClean="0">
              <a:solidFill>
                <a:schemeClr val="bg1">
                  <a:lumMod val="95000"/>
                </a:schemeClr>
              </a:solidFill>
            </a:endParaRPr>
          </a:p>
          <a:p>
            <a:pPr latinLnBrk="1"/>
            <a:r>
              <a:rPr lang="en-US" altLang="ko-KR" sz="1400" dirty="0" smtClean="0">
                <a:solidFill>
                  <a:schemeClr val="bg1">
                    <a:lumMod val="95000"/>
                  </a:schemeClr>
                </a:solidFill>
              </a:rPr>
              <a:t>- </a:t>
            </a:r>
            <a:r>
              <a:rPr lang="ko-KR" altLang="ko-KR" sz="1400" dirty="0" smtClean="0">
                <a:solidFill>
                  <a:schemeClr val="bg1">
                    <a:lumMod val="95000"/>
                  </a:schemeClr>
                </a:solidFill>
              </a:rPr>
              <a:t>후원자 수를 표시한다</a:t>
            </a:r>
            <a:r>
              <a:rPr lang="en-US" altLang="ko-KR" sz="1400" dirty="0" smtClean="0">
                <a:solidFill>
                  <a:schemeClr val="bg1">
                    <a:lumMod val="95000"/>
                  </a:schemeClr>
                </a:solidFill>
              </a:rPr>
              <a:t>.</a:t>
            </a:r>
            <a:endParaRPr lang="ko-KR" altLang="ko-KR" sz="1400" dirty="0" smtClean="0">
              <a:solidFill>
                <a:schemeClr val="bg1">
                  <a:lumMod val="95000"/>
                </a:schemeClr>
              </a:solidFill>
            </a:endParaRPr>
          </a:p>
          <a:p>
            <a:pPr latinLnBrk="1"/>
            <a:r>
              <a:rPr lang="en-US" altLang="ko-KR" sz="1400" dirty="0" smtClean="0">
                <a:solidFill>
                  <a:schemeClr val="bg1">
                    <a:lumMod val="95000"/>
                  </a:schemeClr>
                </a:solidFill>
              </a:rPr>
              <a:t>- </a:t>
            </a:r>
            <a:r>
              <a:rPr lang="ko-KR" altLang="ko-KR" sz="1400" dirty="0" smtClean="0">
                <a:solidFill>
                  <a:schemeClr val="bg1">
                    <a:lumMod val="95000"/>
                  </a:schemeClr>
                </a:solidFill>
              </a:rPr>
              <a:t>투자는 기한이 정해져 있으며</a:t>
            </a:r>
            <a:r>
              <a:rPr lang="en-US" altLang="ko-KR" sz="1400" dirty="0" smtClean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ko-KR" altLang="ko-KR" sz="1400" dirty="0" smtClean="0">
                <a:solidFill>
                  <a:schemeClr val="bg1">
                    <a:lumMod val="95000"/>
                  </a:schemeClr>
                </a:solidFill>
              </a:rPr>
              <a:t>남은 시간을 표시한다</a:t>
            </a:r>
            <a:r>
              <a:rPr lang="en-US" altLang="ko-KR" sz="1400" dirty="0" smtClean="0">
                <a:solidFill>
                  <a:schemeClr val="bg1">
                    <a:lumMod val="95000"/>
                  </a:schemeClr>
                </a:solidFill>
              </a:rPr>
              <a:t>.</a:t>
            </a:r>
            <a:endParaRPr lang="ko-KR" altLang="ko-KR" sz="1400" dirty="0" smtClean="0">
              <a:solidFill>
                <a:schemeClr val="bg1">
                  <a:lumMod val="95000"/>
                </a:schemeClr>
              </a:solidFill>
            </a:endParaRPr>
          </a:p>
          <a:p>
            <a:pPr latinLnBrk="1"/>
            <a:r>
              <a:rPr lang="en-US" altLang="ko-KR" sz="1400" dirty="0" smtClean="0">
                <a:solidFill>
                  <a:schemeClr val="bg1">
                    <a:lumMod val="95000"/>
                  </a:schemeClr>
                </a:solidFill>
              </a:rPr>
              <a:t>- </a:t>
            </a:r>
            <a:r>
              <a:rPr lang="ko-KR" altLang="ko-KR" sz="1400" dirty="0" smtClean="0">
                <a:solidFill>
                  <a:schemeClr val="bg1">
                    <a:lumMod val="95000"/>
                  </a:schemeClr>
                </a:solidFill>
              </a:rPr>
              <a:t>투자금액이 목표액수를 넘어도 상관 없으며</a:t>
            </a:r>
            <a:r>
              <a:rPr lang="en-US" altLang="ko-KR" sz="1400" dirty="0" smtClean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ko-KR" altLang="ko-KR" sz="1400" dirty="0" smtClean="0">
                <a:solidFill>
                  <a:schemeClr val="bg1">
                    <a:lumMod val="95000"/>
                  </a:schemeClr>
                </a:solidFill>
              </a:rPr>
              <a:t>넘었을 시에는</a:t>
            </a:r>
            <a:r>
              <a:rPr lang="en-US" altLang="ko-KR" sz="1400" dirty="0" smtClean="0">
                <a:solidFill>
                  <a:schemeClr val="bg1">
                    <a:lumMod val="95000"/>
                  </a:schemeClr>
                </a:solidFill>
              </a:rPr>
              <a:t> %</a:t>
            </a:r>
            <a:r>
              <a:rPr lang="ko-KR" altLang="ko-KR" sz="1400" dirty="0" smtClean="0">
                <a:solidFill>
                  <a:schemeClr val="bg1">
                    <a:lumMod val="95000"/>
                  </a:schemeClr>
                </a:solidFill>
              </a:rPr>
              <a:t>로 상황을 표시한다</a:t>
            </a:r>
            <a:r>
              <a:rPr lang="en-US" altLang="ko-KR" sz="1400" dirty="0" smtClean="0">
                <a:solidFill>
                  <a:schemeClr val="bg1">
                    <a:lumMod val="95000"/>
                  </a:schemeClr>
                </a:solidFill>
              </a:rPr>
              <a:t>.</a:t>
            </a:r>
            <a:endParaRPr lang="ko-KR" altLang="ko-KR" sz="1400" dirty="0" smtClean="0">
              <a:solidFill>
                <a:schemeClr val="bg1">
                  <a:lumMod val="95000"/>
                </a:schemeClr>
              </a:solidFill>
            </a:endParaRPr>
          </a:p>
          <a:p>
            <a:pPr latinLnBrk="1"/>
            <a:r>
              <a:rPr lang="en-US" altLang="ko-KR" sz="1400" dirty="0" smtClean="0">
                <a:solidFill>
                  <a:schemeClr val="bg1">
                    <a:lumMod val="95000"/>
                  </a:schemeClr>
                </a:solidFill>
              </a:rPr>
              <a:t>- </a:t>
            </a:r>
            <a:r>
              <a:rPr lang="ko-KR" altLang="ko-KR" sz="1400" dirty="0" smtClean="0">
                <a:solidFill>
                  <a:schemeClr val="bg1">
                    <a:lumMod val="95000"/>
                  </a:schemeClr>
                </a:solidFill>
              </a:rPr>
              <a:t>운영자는 게시판 등 투자자와 기획자가 소통할 수 있는 공간을 제공하여야 한다</a:t>
            </a:r>
            <a:r>
              <a:rPr lang="en-US" altLang="ko-KR" sz="1400" dirty="0" smtClean="0">
                <a:solidFill>
                  <a:schemeClr val="bg1">
                    <a:lumMod val="95000"/>
                  </a:schemeClr>
                </a:solidFill>
              </a:rPr>
              <a:t>.</a:t>
            </a:r>
            <a:endParaRPr lang="ko-KR" altLang="ko-KR" sz="1400" dirty="0" smtClean="0">
              <a:solidFill>
                <a:schemeClr val="bg1">
                  <a:lumMod val="95000"/>
                </a:schemeClr>
              </a:solidFill>
            </a:endParaRPr>
          </a:p>
          <a:p>
            <a:pPr latinLnBrk="1">
              <a:buFontTx/>
              <a:buChar char="-"/>
            </a:pPr>
            <a:r>
              <a:rPr lang="ko-KR" altLang="ko-KR" sz="1400" dirty="0" smtClean="0">
                <a:solidFill>
                  <a:schemeClr val="bg1">
                    <a:lumMod val="95000"/>
                  </a:schemeClr>
                </a:solidFill>
              </a:rPr>
              <a:t>공지게시판</a:t>
            </a:r>
            <a:r>
              <a:rPr lang="en-US" altLang="ko-KR" sz="1400" dirty="0" smtClean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ko-KR" altLang="ko-KR" sz="1400" dirty="0" smtClean="0">
                <a:solidFill>
                  <a:schemeClr val="bg1">
                    <a:lumMod val="95000"/>
                  </a:schemeClr>
                </a:solidFill>
              </a:rPr>
              <a:t>이벤트게시판</a:t>
            </a:r>
            <a:r>
              <a:rPr lang="en-US" altLang="ko-KR" sz="1400" dirty="0" smtClean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ko-KR" altLang="ko-KR" sz="1400" dirty="0" smtClean="0">
                <a:solidFill>
                  <a:schemeClr val="bg1">
                    <a:lumMod val="95000"/>
                  </a:schemeClr>
                </a:solidFill>
              </a:rPr>
              <a:t>자유게시판</a:t>
            </a:r>
            <a:r>
              <a:rPr lang="en-US" altLang="ko-KR" sz="1400" dirty="0" smtClean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ko-KR" altLang="ko-KR" sz="1400" dirty="0" smtClean="0">
                <a:solidFill>
                  <a:schemeClr val="bg1">
                    <a:lumMod val="95000"/>
                  </a:schemeClr>
                </a:solidFill>
              </a:rPr>
              <a:t>질문답변게시판 </a:t>
            </a:r>
            <a:r>
              <a:rPr lang="ko-KR" altLang="ko-KR" sz="1400" dirty="0" err="1" smtClean="0">
                <a:solidFill>
                  <a:schemeClr val="bg1">
                    <a:lumMod val="95000"/>
                  </a:schemeClr>
                </a:solidFill>
              </a:rPr>
              <a:t>스크린샷</a:t>
            </a:r>
            <a:r>
              <a:rPr lang="ko-KR" altLang="ko-KR" sz="1400" dirty="0" smtClean="0">
                <a:solidFill>
                  <a:schemeClr val="bg1">
                    <a:lumMod val="95000"/>
                  </a:schemeClr>
                </a:solidFill>
              </a:rPr>
              <a:t> 게시판 등등은 </a:t>
            </a:r>
            <a:endParaRPr lang="en-US" altLang="ko-KR" sz="1400" dirty="0" smtClean="0">
              <a:solidFill>
                <a:schemeClr val="bg1">
                  <a:lumMod val="95000"/>
                </a:schemeClr>
              </a:solidFill>
            </a:endParaRPr>
          </a:p>
          <a:p>
            <a:pPr latinLnBrk="1"/>
            <a:r>
              <a:rPr lang="en-US" altLang="ko-KR" sz="1400" dirty="0" smtClean="0">
                <a:solidFill>
                  <a:schemeClr val="bg1">
                    <a:lumMod val="95000"/>
                  </a:schemeClr>
                </a:solidFill>
              </a:rPr>
              <a:t>  </a:t>
            </a:r>
            <a:r>
              <a:rPr lang="ko-KR" altLang="ko-KR" sz="1400" dirty="0" smtClean="0">
                <a:solidFill>
                  <a:schemeClr val="bg1">
                    <a:lumMod val="95000"/>
                  </a:schemeClr>
                </a:solidFill>
              </a:rPr>
              <a:t>하나의 테이블에 관리한다</a:t>
            </a:r>
            <a:r>
              <a:rPr lang="en-US" altLang="ko-KR" sz="1400" dirty="0" smtClean="0">
                <a:solidFill>
                  <a:schemeClr val="bg1">
                    <a:lumMod val="95000"/>
                  </a:schemeClr>
                </a:solidFill>
              </a:rPr>
              <a:t>.</a:t>
            </a:r>
            <a:endParaRPr lang="ko-KR" altLang="ko-KR" sz="1400" dirty="0" smtClean="0">
              <a:solidFill>
                <a:schemeClr val="bg1">
                  <a:lumMod val="95000"/>
                </a:schemeClr>
              </a:solidFill>
            </a:endParaRPr>
          </a:p>
          <a:p>
            <a:pPr latinLnBrk="1"/>
            <a:r>
              <a:rPr lang="en-US" altLang="ko-KR" sz="1400" dirty="0" smtClean="0">
                <a:solidFill>
                  <a:schemeClr val="bg1">
                    <a:lumMod val="95000"/>
                  </a:schemeClr>
                </a:solidFill>
              </a:rPr>
              <a:t>- </a:t>
            </a:r>
            <a:r>
              <a:rPr lang="ko-KR" altLang="ko-KR" sz="1400" dirty="0" smtClean="0">
                <a:solidFill>
                  <a:schemeClr val="bg1">
                    <a:lumMod val="95000"/>
                  </a:schemeClr>
                </a:solidFill>
              </a:rPr>
              <a:t>게시판의 목적에 맞게 표시방법</a:t>
            </a:r>
            <a:r>
              <a:rPr lang="en-US" altLang="ko-KR" sz="1400" dirty="0" smtClean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ko-KR" altLang="ko-KR" sz="1400" dirty="0" smtClean="0">
                <a:solidFill>
                  <a:schemeClr val="bg1">
                    <a:lumMod val="95000"/>
                  </a:schemeClr>
                </a:solidFill>
              </a:rPr>
              <a:t>글쓰기권한</a:t>
            </a:r>
            <a:r>
              <a:rPr lang="en-US" altLang="ko-KR" sz="1400" dirty="0" smtClean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ko-KR" altLang="ko-KR" sz="1400" dirty="0" smtClean="0">
                <a:solidFill>
                  <a:schemeClr val="bg1">
                    <a:lumMod val="95000"/>
                  </a:schemeClr>
                </a:solidFill>
              </a:rPr>
              <a:t>글읽기권한</a:t>
            </a:r>
            <a:r>
              <a:rPr lang="en-US" altLang="ko-KR" sz="1400" dirty="0" smtClean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ko-KR" altLang="ko-KR" sz="1400" dirty="0" smtClean="0">
                <a:solidFill>
                  <a:schemeClr val="bg1">
                    <a:lumMod val="95000"/>
                  </a:schemeClr>
                </a:solidFill>
              </a:rPr>
              <a:t>답변가능여부</a:t>
            </a:r>
            <a:r>
              <a:rPr lang="en-US" altLang="ko-KR" sz="1400" dirty="0" smtClean="0">
                <a:solidFill>
                  <a:schemeClr val="bg1">
                    <a:lumMod val="95000"/>
                  </a:schemeClr>
                </a:solidFill>
              </a:rPr>
              <a:t>, </a:t>
            </a:r>
            <a:endParaRPr lang="ko-KR" altLang="ko-KR" sz="1400" dirty="0" smtClean="0">
              <a:solidFill>
                <a:schemeClr val="bg1">
                  <a:lumMod val="95000"/>
                </a:schemeClr>
              </a:solidFill>
            </a:endParaRPr>
          </a:p>
          <a:p>
            <a:pPr latinLnBrk="1"/>
            <a:r>
              <a:rPr lang="en-US" altLang="ko-KR" sz="1400" dirty="0" smtClean="0">
                <a:solidFill>
                  <a:schemeClr val="bg1">
                    <a:lumMod val="95000"/>
                  </a:schemeClr>
                </a:solidFill>
              </a:rPr>
              <a:t>  </a:t>
            </a:r>
            <a:r>
              <a:rPr lang="ko-KR" altLang="ko-KR" sz="1400" dirty="0" err="1" smtClean="0">
                <a:solidFill>
                  <a:schemeClr val="bg1">
                    <a:lumMod val="95000"/>
                  </a:schemeClr>
                </a:solidFill>
              </a:rPr>
              <a:t>댓글</a:t>
            </a:r>
            <a:r>
              <a:rPr lang="ko-KR" altLang="ko-KR" sz="1400" dirty="0" smtClean="0">
                <a:solidFill>
                  <a:schemeClr val="bg1">
                    <a:lumMod val="95000"/>
                  </a:schemeClr>
                </a:solidFill>
              </a:rPr>
              <a:t> 가능여부</a:t>
            </a:r>
            <a:r>
              <a:rPr lang="en-US" altLang="ko-KR" sz="1400" dirty="0" smtClean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ko-KR" altLang="ko-KR" sz="1400" dirty="0" smtClean="0">
                <a:solidFill>
                  <a:schemeClr val="bg1">
                    <a:lumMod val="95000"/>
                  </a:schemeClr>
                </a:solidFill>
              </a:rPr>
              <a:t>추천 </a:t>
            </a:r>
            <a:r>
              <a:rPr lang="ko-KR" altLang="ko-KR" sz="1400" dirty="0" err="1" smtClean="0">
                <a:solidFill>
                  <a:schemeClr val="bg1">
                    <a:lumMod val="95000"/>
                  </a:schemeClr>
                </a:solidFill>
              </a:rPr>
              <a:t>가능여부을</a:t>
            </a:r>
            <a:r>
              <a:rPr lang="ko-KR" altLang="ko-KR" sz="1400" dirty="0" smtClean="0">
                <a:solidFill>
                  <a:schemeClr val="bg1">
                    <a:lumMod val="95000"/>
                  </a:schemeClr>
                </a:solidFill>
              </a:rPr>
              <a:t> 설정할 수 있다</a:t>
            </a:r>
            <a:r>
              <a:rPr lang="en-US" altLang="ko-KR" sz="1400" dirty="0" smtClean="0">
                <a:solidFill>
                  <a:schemeClr val="bg1">
                    <a:lumMod val="95000"/>
                  </a:schemeClr>
                </a:solidFill>
              </a:rPr>
              <a:t>.</a:t>
            </a:r>
            <a:endParaRPr lang="ko-KR" altLang="ko-KR" sz="1400" dirty="0" smtClean="0">
              <a:solidFill>
                <a:schemeClr val="bg1">
                  <a:lumMod val="95000"/>
                </a:schemeClr>
              </a:solidFill>
            </a:endParaRPr>
          </a:p>
          <a:p>
            <a:pPr latinLnBrk="1"/>
            <a:r>
              <a:rPr lang="en-US" altLang="ko-KR" sz="1400" dirty="0" smtClean="0">
                <a:solidFill>
                  <a:schemeClr val="bg1">
                    <a:lumMod val="95000"/>
                  </a:schemeClr>
                </a:solidFill>
              </a:rPr>
              <a:t>- </a:t>
            </a:r>
            <a:r>
              <a:rPr lang="ko-KR" altLang="ko-KR" sz="1400" dirty="0" smtClean="0">
                <a:solidFill>
                  <a:schemeClr val="bg1">
                    <a:lumMod val="95000"/>
                  </a:schemeClr>
                </a:solidFill>
              </a:rPr>
              <a:t>게시판은 제목</a:t>
            </a:r>
            <a:r>
              <a:rPr lang="en-US" altLang="ko-KR" sz="1400" dirty="0" smtClean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ko-KR" altLang="ko-KR" sz="1400" dirty="0" smtClean="0">
                <a:solidFill>
                  <a:schemeClr val="bg1">
                    <a:lumMod val="95000"/>
                  </a:schemeClr>
                </a:solidFill>
              </a:rPr>
              <a:t>내용</a:t>
            </a:r>
            <a:r>
              <a:rPr lang="en-US" altLang="ko-KR" sz="1400" dirty="0" smtClean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ko-KR" altLang="ko-KR" sz="1400" dirty="0" smtClean="0">
                <a:solidFill>
                  <a:schemeClr val="bg1">
                    <a:lumMod val="95000"/>
                  </a:schemeClr>
                </a:solidFill>
              </a:rPr>
              <a:t>작성자</a:t>
            </a:r>
            <a:r>
              <a:rPr lang="en-US" altLang="ko-KR" sz="1400" dirty="0" smtClean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ko-KR" altLang="ko-KR" sz="1400" dirty="0" smtClean="0">
                <a:solidFill>
                  <a:schemeClr val="bg1">
                    <a:lumMod val="95000"/>
                  </a:schemeClr>
                </a:solidFill>
              </a:rPr>
              <a:t>제목</a:t>
            </a:r>
            <a:r>
              <a:rPr lang="en-US" altLang="ko-KR" sz="1400" dirty="0" smtClean="0">
                <a:solidFill>
                  <a:schemeClr val="bg1">
                    <a:lumMod val="95000"/>
                  </a:schemeClr>
                </a:solidFill>
              </a:rPr>
              <a:t>+</a:t>
            </a:r>
            <a:r>
              <a:rPr lang="ko-KR" altLang="ko-KR" sz="1400" dirty="0" smtClean="0">
                <a:solidFill>
                  <a:schemeClr val="bg1">
                    <a:lumMod val="95000"/>
                  </a:schemeClr>
                </a:solidFill>
              </a:rPr>
              <a:t>내용</a:t>
            </a:r>
            <a:r>
              <a:rPr lang="en-US" altLang="ko-KR" sz="1400" dirty="0" smtClean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ko-KR" altLang="ko-KR" sz="1400" dirty="0" smtClean="0">
                <a:solidFill>
                  <a:schemeClr val="bg1">
                    <a:lumMod val="95000"/>
                  </a:schemeClr>
                </a:solidFill>
              </a:rPr>
              <a:t>카테고리로 검색할 수 있으며</a:t>
            </a:r>
            <a:r>
              <a:rPr lang="en-US" altLang="ko-KR" sz="1400" dirty="0" smtClean="0">
                <a:solidFill>
                  <a:schemeClr val="bg1">
                    <a:lumMod val="95000"/>
                  </a:schemeClr>
                </a:solidFill>
              </a:rPr>
              <a:t>, </a:t>
            </a:r>
            <a:endParaRPr lang="ko-KR" altLang="ko-KR" sz="1400" dirty="0" smtClean="0">
              <a:solidFill>
                <a:schemeClr val="bg1">
                  <a:lumMod val="95000"/>
                </a:schemeClr>
              </a:solidFill>
            </a:endParaRPr>
          </a:p>
          <a:p>
            <a:pPr latinLnBrk="1"/>
            <a:r>
              <a:rPr lang="en-US" altLang="ko-KR" sz="1400" dirty="0" smtClean="0">
                <a:solidFill>
                  <a:schemeClr val="bg1">
                    <a:lumMod val="95000"/>
                  </a:schemeClr>
                </a:solidFill>
              </a:rPr>
              <a:t>  </a:t>
            </a:r>
            <a:r>
              <a:rPr lang="ko-KR" altLang="ko-KR" sz="1400" dirty="0" err="1" smtClean="0">
                <a:solidFill>
                  <a:schemeClr val="bg1">
                    <a:lumMod val="95000"/>
                  </a:schemeClr>
                </a:solidFill>
              </a:rPr>
              <a:t>검색란이</a:t>
            </a:r>
            <a:r>
              <a:rPr lang="ko-KR" altLang="ko-KR" sz="1400" dirty="0" smtClean="0">
                <a:solidFill>
                  <a:schemeClr val="bg1">
                    <a:lumMod val="95000"/>
                  </a:schemeClr>
                </a:solidFill>
              </a:rPr>
              <a:t> 공란일 경우 전체가 검색된다</a:t>
            </a:r>
            <a:r>
              <a:rPr lang="en-US" altLang="ko-KR" sz="1400" dirty="0" smtClean="0">
                <a:solidFill>
                  <a:schemeClr val="bg1">
                    <a:lumMod val="95000"/>
                  </a:schemeClr>
                </a:solidFill>
              </a:rPr>
              <a:t>.</a:t>
            </a:r>
            <a:endParaRPr lang="ko-KR" altLang="ko-KR" sz="1400" dirty="0" smtClean="0">
              <a:solidFill>
                <a:schemeClr val="bg1">
                  <a:lumMod val="95000"/>
                </a:schemeClr>
              </a:solidFill>
            </a:endParaRPr>
          </a:p>
          <a:p>
            <a:pPr latinLnBrk="1"/>
            <a:r>
              <a:rPr lang="en-US" altLang="ko-KR" sz="1400" dirty="0" smtClean="0">
                <a:solidFill>
                  <a:schemeClr val="bg1">
                    <a:lumMod val="95000"/>
                  </a:schemeClr>
                </a:solidFill>
              </a:rPr>
              <a:t>- </a:t>
            </a:r>
            <a:r>
              <a:rPr lang="ko-KR" altLang="ko-KR" sz="1400" dirty="0" smtClean="0">
                <a:solidFill>
                  <a:schemeClr val="bg1">
                    <a:lumMod val="95000"/>
                  </a:schemeClr>
                </a:solidFill>
              </a:rPr>
              <a:t>게시물마다 조회기록과 추천기록을 남길 수 있도록 하여 일정기간 동안의 </a:t>
            </a:r>
          </a:p>
          <a:p>
            <a:pPr latinLnBrk="1"/>
            <a:r>
              <a:rPr lang="en-US" altLang="ko-KR" sz="1400" dirty="0" smtClean="0">
                <a:solidFill>
                  <a:schemeClr val="bg1">
                    <a:lumMod val="95000"/>
                  </a:schemeClr>
                </a:solidFill>
              </a:rPr>
              <a:t>  </a:t>
            </a:r>
            <a:r>
              <a:rPr lang="ko-KR" altLang="ko-KR" sz="1400" dirty="0" smtClean="0">
                <a:solidFill>
                  <a:schemeClr val="bg1">
                    <a:lumMod val="95000"/>
                  </a:schemeClr>
                </a:solidFill>
              </a:rPr>
              <a:t>조회수와 추천기록을 알 수 있게 한다</a:t>
            </a:r>
            <a:r>
              <a:rPr lang="en-US" altLang="ko-KR" sz="1400" dirty="0" smtClean="0">
                <a:solidFill>
                  <a:schemeClr val="bg1">
                    <a:lumMod val="95000"/>
                  </a:schemeClr>
                </a:solidFill>
              </a:rPr>
              <a:t>.</a:t>
            </a:r>
            <a:endParaRPr lang="ko-KR" altLang="ko-KR" sz="1400" dirty="0" smtClean="0">
              <a:solidFill>
                <a:schemeClr val="bg1">
                  <a:lumMod val="95000"/>
                </a:schemeClr>
              </a:solidFill>
            </a:endParaRPr>
          </a:p>
          <a:p>
            <a:pPr latinLnBrk="1"/>
            <a:r>
              <a:rPr lang="en-US" altLang="ko-KR" sz="1400" dirty="0" smtClean="0">
                <a:solidFill>
                  <a:schemeClr val="bg1">
                    <a:lumMod val="95000"/>
                  </a:schemeClr>
                </a:solidFill>
              </a:rPr>
              <a:t>- </a:t>
            </a:r>
            <a:r>
              <a:rPr lang="ko-KR" altLang="ko-KR" sz="1400" dirty="0" smtClean="0">
                <a:solidFill>
                  <a:schemeClr val="bg1">
                    <a:lumMod val="95000"/>
                  </a:schemeClr>
                </a:solidFill>
              </a:rPr>
              <a:t>조회기록과 추천기록에</a:t>
            </a:r>
            <a:r>
              <a:rPr lang="en-US" altLang="ko-KR" sz="1400" dirty="0" smtClean="0">
                <a:solidFill>
                  <a:schemeClr val="bg1">
                    <a:lumMod val="95000"/>
                  </a:schemeClr>
                </a:solidFill>
              </a:rPr>
              <a:t> IP </a:t>
            </a:r>
            <a:r>
              <a:rPr lang="ko-KR" altLang="ko-KR" sz="1400" dirty="0" smtClean="0">
                <a:solidFill>
                  <a:schemeClr val="bg1">
                    <a:lumMod val="95000"/>
                  </a:schemeClr>
                </a:solidFill>
              </a:rPr>
              <a:t>기록을 남김으로 짧은 </a:t>
            </a:r>
            <a:r>
              <a:rPr lang="ko-KR" altLang="ko-KR" sz="1400" dirty="0" err="1" smtClean="0">
                <a:solidFill>
                  <a:schemeClr val="bg1">
                    <a:lumMod val="95000"/>
                  </a:schemeClr>
                </a:solidFill>
              </a:rPr>
              <a:t>기간동안</a:t>
            </a:r>
            <a:r>
              <a:rPr lang="ko-KR" altLang="ko-KR" sz="1400" dirty="0" smtClean="0">
                <a:solidFill>
                  <a:schemeClr val="bg1">
                    <a:lumMod val="95000"/>
                  </a:schemeClr>
                </a:solidFill>
              </a:rPr>
              <a:t> 조회 및 추천으로 </a:t>
            </a:r>
          </a:p>
          <a:p>
            <a:pPr latinLnBrk="1"/>
            <a:r>
              <a:rPr lang="en-US" altLang="ko-KR" sz="1400" dirty="0" smtClean="0">
                <a:solidFill>
                  <a:schemeClr val="bg1">
                    <a:lumMod val="95000"/>
                  </a:schemeClr>
                </a:solidFill>
              </a:rPr>
              <a:t>  </a:t>
            </a:r>
            <a:r>
              <a:rPr lang="ko-KR" altLang="ko-KR" sz="1400" dirty="0" smtClean="0">
                <a:solidFill>
                  <a:schemeClr val="bg1">
                    <a:lumMod val="95000"/>
                  </a:schemeClr>
                </a:solidFill>
              </a:rPr>
              <a:t>일어날 수 있는 통계 오류를 최대한 없앨 수 있도록 한다</a:t>
            </a:r>
            <a:r>
              <a:rPr lang="en-US" altLang="ko-KR" sz="1400" dirty="0" smtClean="0">
                <a:solidFill>
                  <a:schemeClr val="bg1">
                    <a:lumMod val="95000"/>
                  </a:schemeClr>
                </a:solidFill>
              </a:rPr>
              <a:t>.</a:t>
            </a:r>
            <a:endParaRPr lang="ko-KR" altLang="ko-KR" sz="1400" dirty="0" smtClean="0">
              <a:solidFill>
                <a:schemeClr val="bg1">
                  <a:lumMod val="95000"/>
                </a:schemeClr>
              </a:solidFill>
            </a:endParaRPr>
          </a:p>
          <a:p>
            <a:pPr latinLnBrk="1"/>
            <a:r>
              <a:rPr lang="en-US" altLang="ko-KR" sz="1400" dirty="0" smtClean="0">
                <a:solidFill>
                  <a:schemeClr val="bg1">
                    <a:lumMod val="95000"/>
                  </a:schemeClr>
                </a:solidFill>
              </a:rPr>
              <a:t>- </a:t>
            </a:r>
            <a:r>
              <a:rPr lang="ko-KR" altLang="ko-KR" sz="1400" dirty="0" smtClean="0">
                <a:solidFill>
                  <a:schemeClr val="bg1">
                    <a:lumMod val="95000"/>
                  </a:schemeClr>
                </a:solidFill>
              </a:rPr>
              <a:t>게시물 혹은 </a:t>
            </a:r>
            <a:r>
              <a:rPr lang="ko-KR" altLang="ko-KR" sz="1400" dirty="0" err="1" smtClean="0">
                <a:solidFill>
                  <a:schemeClr val="bg1">
                    <a:lumMod val="95000"/>
                  </a:schemeClr>
                </a:solidFill>
              </a:rPr>
              <a:t>댓글의</a:t>
            </a:r>
            <a:r>
              <a:rPr lang="ko-KR" altLang="ko-KR" sz="1400" dirty="0" smtClean="0">
                <a:solidFill>
                  <a:schemeClr val="bg1">
                    <a:lumMod val="95000"/>
                  </a:schemeClr>
                </a:solidFill>
              </a:rPr>
              <a:t> 등록일과 </a:t>
            </a:r>
            <a:r>
              <a:rPr lang="ko-KR" altLang="ko-KR" sz="1400" dirty="0" err="1" smtClean="0">
                <a:solidFill>
                  <a:schemeClr val="bg1">
                    <a:lumMod val="95000"/>
                  </a:schemeClr>
                </a:solidFill>
              </a:rPr>
              <a:t>수정일을</a:t>
            </a:r>
            <a:r>
              <a:rPr lang="ko-KR" altLang="ko-KR" sz="1400" dirty="0" smtClean="0">
                <a:solidFill>
                  <a:schemeClr val="bg1">
                    <a:lumMod val="95000"/>
                  </a:schemeClr>
                </a:solidFill>
              </a:rPr>
              <a:t> 기록한다</a:t>
            </a:r>
            <a:r>
              <a:rPr lang="en-US" altLang="ko-KR" sz="1400" dirty="0" smtClean="0">
                <a:solidFill>
                  <a:schemeClr val="bg1">
                    <a:lumMod val="95000"/>
                  </a:schemeClr>
                </a:solidFill>
              </a:rPr>
              <a:t>.</a:t>
            </a:r>
            <a:endParaRPr lang="ko-KR" altLang="ko-KR" sz="1400" dirty="0" smtClean="0">
              <a:solidFill>
                <a:schemeClr val="bg1">
                  <a:lumMod val="95000"/>
                </a:schemeClr>
              </a:solidFill>
            </a:endParaRPr>
          </a:p>
          <a:p>
            <a:pPr latinLnBrk="1"/>
            <a:r>
              <a:rPr lang="en-US" altLang="ko-KR" sz="1400" dirty="0" smtClean="0">
                <a:solidFill>
                  <a:schemeClr val="bg1">
                    <a:lumMod val="95000"/>
                  </a:schemeClr>
                </a:solidFill>
              </a:rPr>
              <a:t>- </a:t>
            </a:r>
            <a:r>
              <a:rPr lang="ko-KR" altLang="ko-KR" sz="1400" dirty="0" smtClean="0">
                <a:solidFill>
                  <a:schemeClr val="bg1">
                    <a:lumMod val="95000"/>
                  </a:schemeClr>
                </a:solidFill>
              </a:rPr>
              <a:t>게시물 혹은 </a:t>
            </a:r>
            <a:r>
              <a:rPr lang="ko-KR" altLang="ko-KR" sz="1400" dirty="0" err="1" smtClean="0">
                <a:solidFill>
                  <a:schemeClr val="bg1">
                    <a:lumMod val="95000"/>
                  </a:schemeClr>
                </a:solidFill>
              </a:rPr>
              <a:t>댓글을</a:t>
            </a:r>
            <a:r>
              <a:rPr lang="ko-KR" altLang="ko-KR" sz="1400" dirty="0" smtClean="0">
                <a:solidFill>
                  <a:schemeClr val="bg1">
                    <a:lumMod val="95000"/>
                  </a:schemeClr>
                </a:solidFill>
              </a:rPr>
              <a:t> 삭제할 때 데이터는 </a:t>
            </a:r>
            <a:r>
              <a:rPr lang="ko-KR" altLang="ko-KR" sz="1400" dirty="0" err="1" smtClean="0">
                <a:solidFill>
                  <a:schemeClr val="bg1">
                    <a:lumMod val="95000"/>
                  </a:schemeClr>
                </a:solidFill>
              </a:rPr>
              <a:t>남아있되</a:t>
            </a:r>
            <a:r>
              <a:rPr lang="ko-KR" altLang="ko-KR" sz="1400" dirty="0" smtClean="0">
                <a:solidFill>
                  <a:schemeClr val="bg1">
                    <a:lumMod val="95000"/>
                  </a:schemeClr>
                </a:solidFill>
              </a:rPr>
              <a:t> 화면상에는 표시되지 않는다</a:t>
            </a:r>
            <a:r>
              <a:rPr lang="en-US" altLang="ko-KR" sz="1400" dirty="0" smtClean="0">
                <a:solidFill>
                  <a:schemeClr val="bg1">
                    <a:lumMod val="95000"/>
                  </a:schemeClr>
                </a:solidFill>
              </a:rPr>
              <a:t>.</a:t>
            </a:r>
            <a:endParaRPr lang="ko-KR" altLang="ko-KR" sz="1400" dirty="0" smtClean="0">
              <a:solidFill>
                <a:schemeClr val="bg1">
                  <a:lumMod val="95000"/>
                </a:schemeClr>
              </a:solidFill>
            </a:endParaRPr>
          </a:p>
          <a:p>
            <a:pPr latinLnBrk="1"/>
            <a:r>
              <a:rPr lang="en-US" altLang="ko-KR" sz="1400" dirty="0" smtClean="0">
                <a:solidFill>
                  <a:schemeClr val="bg1">
                    <a:lumMod val="95000"/>
                  </a:schemeClr>
                </a:solidFill>
              </a:rPr>
              <a:t>- </a:t>
            </a:r>
            <a:r>
              <a:rPr lang="ko-KR" altLang="ko-KR" sz="1400" dirty="0" smtClean="0">
                <a:solidFill>
                  <a:schemeClr val="bg1">
                    <a:lumMod val="95000"/>
                  </a:schemeClr>
                </a:solidFill>
              </a:rPr>
              <a:t>데이터베이스 상에 기록된 고유번호가 아닌</a:t>
            </a:r>
            <a:r>
              <a:rPr lang="en-US" altLang="ko-KR" sz="1400" dirty="0" smtClean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ko-KR" altLang="ko-KR" sz="1400" dirty="0" smtClean="0">
                <a:solidFill>
                  <a:schemeClr val="bg1">
                    <a:lumMod val="95000"/>
                  </a:schemeClr>
                </a:solidFill>
              </a:rPr>
              <a:t>전체검색결과 순서를 표시번호로 한다</a:t>
            </a:r>
            <a:r>
              <a:rPr lang="en-US" altLang="ko-KR" sz="1400" dirty="0" smtClean="0">
                <a:solidFill>
                  <a:schemeClr val="bg1">
                    <a:lumMod val="95000"/>
                  </a:schemeClr>
                </a:solidFill>
              </a:rPr>
              <a:t>.</a:t>
            </a:r>
            <a:endParaRPr lang="ko-KR" altLang="ko-KR" sz="1400" dirty="0" smtClean="0">
              <a:solidFill>
                <a:schemeClr val="bg1">
                  <a:lumMod val="95000"/>
                </a:schemeClr>
              </a:solidFill>
            </a:endParaRPr>
          </a:p>
          <a:p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xmlns="" val="1101633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85800" y="148130"/>
            <a:ext cx="7772398" cy="1143000"/>
          </a:xfrm>
        </p:spPr>
        <p:txBody>
          <a:bodyPr>
            <a:normAutofit/>
          </a:bodyPr>
          <a:lstStyle/>
          <a:p>
            <a:r>
              <a:rPr lang="en-US" altLang="ko-KR" dirty="0" smtClean="0">
                <a:latin typeface="+mj-ea"/>
                <a:ea typeface="+mj-ea"/>
              </a:rPr>
              <a:t>6 . </a:t>
            </a:r>
            <a:r>
              <a:rPr lang="ko-KR" altLang="en-US" dirty="0" smtClean="0">
                <a:latin typeface="+mj-ea"/>
                <a:ea typeface="+mj-ea"/>
              </a:rPr>
              <a:t>프로젝트 구조</a:t>
            </a:r>
            <a:r>
              <a:rPr lang="en-US" altLang="ko-KR" dirty="0" smtClean="0">
                <a:latin typeface="+mj-ea"/>
                <a:ea typeface="+mj-ea"/>
              </a:rPr>
              <a:t>(</a:t>
            </a:r>
            <a:r>
              <a:rPr lang="ko-KR" altLang="en-US" dirty="0" smtClean="0">
                <a:latin typeface="+mj-ea"/>
                <a:ea typeface="+mj-ea"/>
              </a:rPr>
              <a:t>게시판</a:t>
            </a:r>
            <a:r>
              <a:rPr lang="en-US" altLang="ko-KR" dirty="0" smtClean="0">
                <a:latin typeface="+mj-ea"/>
                <a:ea typeface="+mj-ea"/>
              </a:rPr>
              <a:t>)</a:t>
            </a:r>
            <a:endParaRPr lang="en-US" dirty="0">
              <a:latin typeface="+mj-ea"/>
              <a:ea typeface="+mj-ea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295400"/>
            <a:ext cx="4105275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62500" y="1209675"/>
            <a:ext cx="3848100" cy="5343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1101633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85800" y="148130"/>
            <a:ext cx="7772398" cy="1143000"/>
          </a:xfrm>
        </p:spPr>
        <p:txBody>
          <a:bodyPr>
            <a:normAutofit/>
          </a:bodyPr>
          <a:lstStyle/>
          <a:p>
            <a:r>
              <a:rPr lang="en-US" altLang="ko-KR" dirty="0" smtClean="0">
                <a:latin typeface="+mj-ea"/>
                <a:ea typeface="+mj-ea"/>
              </a:rPr>
              <a:t>6 . </a:t>
            </a:r>
            <a:r>
              <a:rPr lang="ko-KR" altLang="en-US" dirty="0" smtClean="0">
                <a:latin typeface="+mj-ea"/>
                <a:ea typeface="+mj-ea"/>
              </a:rPr>
              <a:t>프로젝트 구조</a:t>
            </a:r>
            <a:r>
              <a:rPr lang="en-US" altLang="ko-KR" dirty="0" smtClean="0">
                <a:latin typeface="+mj-ea"/>
                <a:ea typeface="+mj-ea"/>
              </a:rPr>
              <a:t>(</a:t>
            </a:r>
            <a:r>
              <a:rPr lang="ko-KR" altLang="en-US" dirty="0" smtClean="0">
                <a:latin typeface="+mj-ea"/>
                <a:ea typeface="+mj-ea"/>
              </a:rPr>
              <a:t>고객센터</a:t>
            </a:r>
            <a:r>
              <a:rPr lang="en-US" altLang="ko-KR" dirty="0" smtClean="0">
                <a:latin typeface="+mj-ea"/>
                <a:ea typeface="+mj-ea"/>
              </a:rPr>
              <a:t>)</a:t>
            </a:r>
            <a:endParaRPr lang="en-US" dirty="0">
              <a:latin typeface="+mj-ea"/>
              <a:ea typeface="+mj-ea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47800" y="2133600"/>
            <a:ext cx="3057525" cy="2943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62525" y="2286000"/>
            <a:ext cx="2657475" cy="2428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1101633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85800" y="148130"/>
            <a:ext cx="7772398" cy="1143000"/>
          </a:xfrm>
        </p:spPr>
        <p:txBody>
          <a:bodyPr>
            <a:normAutofit/>
          </a:bodyPr>
          <a:lstStyle/>
          <a:p>
            <a:r>
              <a:rPr lang="en-US" altLang="ko-KR" dirty="0" smtClean="0">
                <a:latin typeface="+mj-ea"/>
                <a:ea typeface="+mj-ea"/>
              </a:rPr>
              <a:t>6 . </a:t>
            </a:r>
            <a:r>
              <a:rPr lang="ko-KR" altLang="en-US" dirty="0" smtClean="0">
                <a:latin typeface="+mj-ea"/>
                <a:ea typeface="+mj-ea"/>
              </a:rPr>
              <a:t>프로젝트 구조</a:t>
            </a:r>
            <a:r>
              <a:rPr lang="en-US" altLang="ko-KR" dirty="0" smtClean="0">
                <a:latin typeface="+mj-ea"/>
                <a:ea typeface="+mj-ea"/>
              </a:rPr>
              <a:t>(</a:t>
            </a:r>
            <a:r>
              <a:rPr lang="ko-KR" altLang="en-US" dirty="0" smtClean="0">
                <a:latin typeface="+mj-ea"/>
                <a:ea typeface="+mj-ea"/>
              </a:rPr>
              <a:t>프로젝트 올리기</a:t>
            </a:r>
            <a:r>
              <a:rPr lang="en-US" altLang="ko-KR" dirty="0" smtClean="0">
                <a:latin typeface="+mj-ea"/>
                <a:ea typeface="+mj-ea"/>
              </a:rPr>
              <a:t>)</a:t>
            </a:r>
            <a:endParaRPr lang="en-US" dirty="0">
              <a:latin typeface="+mj-ea"/>
              <a:ea typeface="+mj-ea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" y="2209800"/>
            <a:ext cx="4086225" cy="396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53000" y="2209800"/>
            <a:ext cx="3476625" cy="3952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1101633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85800" y="148130"/>
            <a:ext cx="8001000" cy="1143000"/>
          </a:xfrm>
        </p:spPr>
        <p:txBody>
          <a:bodyPr>
            <a:normAutofit/>
          </a:bodyPr>
          <a:lstStyle/>
          <a:p>
            <a:r>
              <a:rPr lang="en-US" altLang="ko-KR" dirty="0" smtClean="0">
                <a:latin typeface="+mj-ea"/>
                <a:ea typeface="+mj-ea"/>
              </a:rPr>
              <a:t>6 . </a:t>
            </a:r>
            <a:r>
              <a:rPr lang="ko-KR" altLang="en-US" dirty="0" smtClean="0">
                <a:latin typeface="+mj-ea"/>
                <a:ea typeface="+mj-ea"/>
              </a:rPr>
              <a:t>프로젝트 구조</a:t>
            </a:r>
            <a:r>
              <a:rPr lang="en-US" altLang="ko-KR" dirty="0" smtClean="0">
                <a:latin typeface="+mj-ea"/>
                <a:ea typeface="+mj-ea"/>
              </a:rPr>
              <a:t>(</a:t>
            </a:r>
            <a:r>
              <a:rPr lang="ko-KR" altLang="en-US" dirty="0" smtClean="0">
                <a:latin typeface="+mj-ea"/>
                <a:ea typeface="+mj-ea"/>
              </a:rPr>
              <a:t>프로젝트 둘러보기</a:t>
            </a:r>
            <a:r>
              <a:rPr lang="en-US" altLang="ko-KR" dirty="0" smtClean="0">
                <a:latin typeface="+mj-ea"/>
                <a:ea typeface="+mj-ea"/>
              </a:rPr>
              <a:t>)</a:t>
            </a:r>
            <a:endParaRPr lang="en-US" dirty="0">
              <a:latin typeface="+mj-ea"/>
              <a:ea typeface="+mj-ea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90600" y="1905000"/>
            <a:ext cx="3943350" cy="3971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86400" y="2438400"/>
            <a:ext cx="2743200" cy="2600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1101633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85800" y="148130"/>
            <a:ext cx="7772398" cy="1143000"/>
          </a:xfrm>
        </p:spPr>
        <p:txBody>
          <a:bodyPr>
            <a:normAutofit/>
          </a:bodyPr>
          <a:lstStyle/>
          <a:p>
            <a:r>
              <a:rPr lang="en-US" altLang="ko-KR" dirty="0" smtClean="0">
                <a:latin typeface="+mj-ea"/>
                <a:ea typeface="+mj-ea"/>
              </a:rPr>
              <a:t>6 . </a:t>
            </a:r>
            <a:r>
              <a:rPr lang="ko-KR" altLang="en-US" dirty="0" smtClean="0">
                <a:latin typeface="+mj-ea"/>
                <a:ea typeface="+mj-ea"/>
              </a:rPr>
              <a:t>프로젝트 구조</a:t>
            </a:r>
            <a:r>
              <a:rPr lang="en-US" altLang="ko-KR" dirty="0" smtClean="0">
                <a:latin typeface="+mj-ea"/>
                <a:ea typeface="+mj-ea"/>
              </a:rPr>
              <a:t>(My Page)</a:t>
            </a:r>
            <a:endParaRPr lang="en-US" dirty="0">
              <a:latin typeface="+mj-ea"/>
              <a:ea typeface="+mj-ea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66750" y="1143000"/>
            <a:ext cx="4057650" cy="5514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14925" y="1524000"/>
            <a:ext cx="3343275" cy="5000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1101633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85800" y="148130"/>
            <a:ext cx="7772398" cy="1143000"/>
          </a:xfrm>
        </p:spPr>
        <p:txBody>
          <a:bodyPr>
            <a:normAutofit/>
          </a:bodyPr>
          <a:lstStyle/>
          <a:p>
            <a:r>
              <a:rPr lang="en-US" altLang="ko-KR" dirty="0" smtClean="0">
                <a:latin typeface="+mj-ea"/>
                <a:ea typeface="+mj-ea"/>
              </a:rPr>
              <a:t>6 . Source (Main) (1)</a:t>
            </a:r>
            <a:endParaRPr lang="en-US" dirty="0">
              <a:latin typeface="+mj-ea"/>
              <a:ea typeface="+mj-ea"/>
            </a:endParaRPr>
          </a:p>
        </p:txBody>
      </p:sp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47863" y="1143000"/>
            <a:ext cx="5248275" cy="541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1101633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85800" y="148130"/>
            <a:ext cx="7772398" cy="1143000"/>
          </a:xfrm>
        </p:spPr>
        <p:txBody>
          <a:bodyPr>
            <a:normAutofit/>
          </a:bodyPr>
          <a:lstStyle/>
          <a:p>
            <a:r>
              <a:rPr lang="en-US" altLang="ko-KR" dirty="0" smtClean="0">
                <a:latin typeface="+mj-ea"/>
                <a:ea typeface="+mj-ea"/>
              </a:rPr>
              <a:t>6 . Source (Main) (2)</a:t>
            </a:r>
            <a:endParaRPr lang="en-US" dirty="0">
              <a:latin typeface="+mj-ea"/>
              <a:ea typeface="+mj-ea"/>
            </a:endParaRPr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8435" y="1185000"/>
            <a:ext cx="7935965" cy="540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1101633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85800" y="148130"/>
            <a:ext cx="7772398" cy="1143000"/>
          </a:xfrm>
        </p:spPr>
        <p:txBody>
          <a:bodyPr>
            <a:normAutofit/>
          </a:bodyPr>
          <a:lstStyle/>
          <a:p>
            <a:r>
              <a:rPr lang="en-US" altLang="ko-KR" dirty="0" smtClean="0">
                <a:latin typeface="+mj-ea"/>
                <a:ea typeface="+mj-ea"/>
              </a:rPr>
              <a:t>6 . Source (Dao) - </a:t>
            </a:r>
            <a:r>
              <a:rPr lang="ko-KR" altLang="en-US" dirty="0" smtClean="0">
                <a:latin typeface="+mj-ea"/>
                <a:ea typeface="+mj-ea"/>
              </a:rPr>
              <a:t>게시판</a:t>
            </a:r>
            <a:endParaRPr lang="en-US" dirty="0">
              <a:latin typeface="+mj-ea"/>
              <a:ea typeface="+mj-ea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09625" y="1371600"/>
            <a:ext cx="7524750" cy="4891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1101633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85800" y="148130"/>
            <a:ext cx="7772398" cy="1143000"/>
          </a:xfrm>
        </p:spPr>
        <p:txBody>
          <a:bodyPr>
            <a:normAutofit/>
          </a:bodyPr>
          <a:lstStyle/>
          <a:p>
            <a:r>
              <a:rPr lang="en-US" altLang="ko-KR" dirty="0" smtClean="0">
                <a:latin typeface="+mj-ea"/>
                <a:ea typeface="+mj-ea"/>
              </a:rPr>
              <a:t>6 . Source (Dao) - </a:t>
            </a:r>
            <a:r>
              <a:rPr lang="ko-KR" altLang="en-US" dirty="0" smtClean="0">
                <a:latin typeface="+mj-ea"/>
                <a:ea typeface="+mj-ea"/>
              </a:rPr>
              <a:t>고객센터</a:t>
            </a:r>
            <a:endParaRPr lang="en-US" dirty="0">
              <a:latin typeface="+mj-ea"/>
              <a:ea typeface="+mj-ea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9563" y="1266825"/>
            <a:ext cx="8524875" cy="5210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1101633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85800" y="148130"/>
            <a:ext cx="7772398" cy="1143000"/>
          </a:xfrm>
        </p:spPr>
        <p:txBody>
          <a:bodyPr>
            <a:normAutofit/>
          </a:bodyPr>
          <a:lstStyle/>
          <a:p>
            <a:r>
              <a:rPr lang="en-US" altLang="ko-KR" dirty="0" smtClean="0">
                <a:latin typeface="+mj-ea"/>
                <a:ea typeface="+mj-ea"/>
              </a:rPr>
              <a:t>6 . Source (Dao) – </a:t>
            </a:r>
            <a:r>
              <a:rPr lang="ko-KR" altLang="en-US" dirty="0" smtClean="0">
                <a:latin typeface="+mj-ea"/>
                <a:ea typeface="+mj-ea"/>
              </a:rPr>
              <a:t>프로젝트 올리기</a:t>
            </a:r>
            <a:endParaRPr lang="en-US" dirty="0">
              <a:latin typeface="+mj-ea"/>
              <a:ea typeface="+mj-ea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6225" y="1133475"/>
            <a:ext cx="8591550" cy="5495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1101633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85800" y="148130"/>
            <a:ext cx="7772398" cy="1143000"/>
          </a:xfrm>
        </p:spPr>
        <p:txBody>
          <a:bodyPr>
            <a:normAutofit/>
          </a:bodyPr>
          <a:lstStyle/>
          <a:p>
            <a:r>
              <a:rPr lang="en-US" altLang="ko-KR" dirty="0" smtClean="0">
                <a:latin typeface="+mj-ea"/>
                <a:ea typeface="+mj-ea"/>
              </a:rPr>
              <a:t>1 . </a:t>
            </a:r>
            <a:r>
              <a:rPr lang="ko-KR" altLang="en-US" dirty="0" smtClean="0">
                <a:latin typeface="+mj-ea"/>
                <a:ea typeface="+mj-ea"/>
              </a:rPr>
              <a:t>개발 목적 </a:t>
            </a:r>
            <a:r>
              <a:rPr lang="en-US" altLang="ko-KR" dirty="0" smtClean="0">
                <a:latin typeface="+mj-ea"/>
                <a:ea typeface="+mj-ea"/>
              </a:rPr>
              <a:t>&amp; </a:t>
            </a:r>
            <a:r>
              <a:rPr lang="ko-KR" altLang="en-US" dirty="0" smtClean="0">
                <a:latin typeface="+mj-ea"/>
                <a:ea typeface="+mj-ea"/>
              </a:rPr>
              <a:t>요구사항 </a:t>
            </a:r>
            <a:r>
              <a:rPr lang="en-US" altLang="ko-KR" dirty="0" smtClean="0">
                <a:latin typeface="+mj-ea"/>
                <a:ea typeface="+mj-ea"/>
              </a:rPr>
              <a:t>(2/2)</a:t>
            </a:r>
            <a:endParaRPr lang="en-US" dirty="0">
              <a:latin typeface="+mj-ea"/>
              <a:ea typeface="+mj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66800" y="1905000"/>
            <a:ext cx="6030818" cy="41857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atinLnBrk="1"/>
            <a:r>
              <a:rPr lang="en-US" altLang="ko-KR" sz="1400" dirty="0" smtClean="0">
                <a:solidFill>
                  <a:schemeClr val="bg1"/>
                </a:solidFill>
              </a:rPr>
              <a:t>#</a:t>
            </a:r>
            <a:r>
              <a:rPr lang="ko-KR" altLang="ko-KR" sz="1400" dirty="0" smtClean="0">
                <a:solidFill>
                  <a:schemeClr val="bg1"/>
                </a:solidFill>
              </a:rPr>
              <a:t>기획자</a:t>
            </a:r>
          </a:p>
          <a:p>
            <a:pPr latinLnBrk="1"/>
            <a:r>
              <a:rPr lang="en-US" altLang="ko-KR" sz="1400" dirty="0" smtClean="0">
                <a:solidFill>
                  <a:schemeClr val="bg1"/>
                </a:solidFill>
              </a:rPr>
              <a:t> </a:t>
            </a:r>
            <a:endParaRPr lang="ko-KR" altLang="ko-KR" sz="1400" dirty="0" smtClean="0">
              <a:solidFill>
                <a:schemeClr val="bg1"/>
              </a:solidFill>
            </a:endParaRPr>
          </a:p>
          <a:p>
            <a:pPr latinLnBrk="1"/>
            <a:r>
              <a:rPr lang="en-US" altLang="ko-KR" sz="1400" dirty="0" smtClean="0">
                <a:solidFill>
                  <a:schemeClr val="bg1"/>
                </a:solidFill>
              </a:rPr>
              <a:t>- </a:t>
            </a:r>
            <a:r>
              <a:rPr lang="ko-KR" altLang="ko-KR" sz="1400" dirty="0" smtClean="0">
                <a:solidFill>
                  <a:schemeClr val="bg1"/>
                </a:solidFill>
              </a:rPr>
              <a:t>기획자는 아이템의 소개를 위해 반드시 회원가입이 되어있는 자여야 한다</a:t>
            </a:r>
            <a:r>
              <a:rPr lang="en-US" altLang="ko-KR" sz="1400" dirty="0" smtClean="0">
                <a:solidFill>
                  <a:schemeClr val="bg1"/>
                </a:solidFill>
              </a:rPr>
              <a:t>.</a:t>
            </a:r>
            <a:endParaRPr lang="ko-KR" altLang="ko-KR" sz="1400" dirty="0" smtClean="0">
              <a:solidFill>
                <a:schemeClr val="bg1"/>
              </a:solidFill>
            </a:endParaRPr>
          </a:p>
          <a:p>
            <a:pPr latinLnBrk="1"/>
            <a:r>
              <a:rPr lang="en-US" altLang="ko-KR" sz="1400" dirty="0" smtClean="0">
                <a:solidFill>
                  <a:schemeClr val="bg1"/>
                </a:solidFill>
              </a:rPr>
              <a:t>- </a:t>
            </a:r>
            <a:r>
              <a:rPr lang="ko-KR" altLang="ko-KR" sz="1400" dirty="0" smtClean="0">
                <a:solidFill>
                  <a:schemeClr val="bg1"/>
                </a:solidFill>
              </a:rPr>
              <a:t>기획자는 목표액을 투자 개시 전에 제시한다</a:t>
            </a:r>
            <a:r>
              <a:rPr lang="en-US" altLang="ko-KR" sz="1400" dirty="0" smtClean="0">
                <a:solidFill>
                  <a:schemeClr val="bg1"/>
                </a:solidFill>
              </a:rPr>
              <a:t>.</a:t>
            </a:r>
            <a:endParaRPr lang="ko-KR" altLang="ko-KR" sz="1400" dirty="0" smtClean="0">
              <a:solidFill>
                <a:schemeClr val="bg1"/>
              </a:solidFill>
            </a:endParaRPr>
          </a:p>
          <a:p>
            <a:pPr latinLnBrk="1"/>
            <a:r>
              <a:rPr lang="en-US" altLang="ko-KR" sz="1400" dirty="0" smtClean="0">
                <a:solidFill>
                  <a:schemeClr val="bg1"/>
                </a:solidFill>
              </a:rPr>
              <a:t>- </a:t>
            </a:r>
            <a:r>
              <a:rPr lang="ko-KR" altLang="ko-KR" sz="1400" dirty="0" smtClean="0">
                <a:solidFill>
                  <a:schemeClr val="bg1"/>
                </a:solidFill>
              </a:rPr>
              <a:t>기획자는 사업목표 및 기대효과</a:t>
            </a:r>
            <a:r>
              <a:rPr lang="en-US" altLang="ko-KR" sz="1400" dirty="0" smtClean="0">
                <a:solidFill>
                  <a:schemeClr val="bg1"/>
                </a:solidFill>
              </a:rPr>
              <a:t>, </a:t>
            </a:r>
            <a:r>
              <a:rPr lang="ko-KR" altLang="ko-KR" sz="1400" dirty="0" smtClean="0">
                <a:solidFill>
                  <a:schemeClr val="bg1"/>
                </a:solidFill>
              </a:rPr>
              <a:t>실제사업수행기간을 공지한다</a:t>
            </a:r>
            <a:r>
              <a:rPr lang="en-US" altLang="ko-KR" sz="1400" dirty="0" smtClean="0">
                <a:solidFill>
                  <a:schemeClr val="bg1"/>
                </a:solidFill>
              </a:rPr>
              <a:t>.</a:t>
            </a:r>
            <a:endParaRPr lang="ko-KR" altLang="ko-KR" sz="1400" dirty="0" smtClean="0">
              <a:solidFill>
                <a:schemeClr val="bg1"/>
              </a:solidFill>
            </a:endParaRPr>
          </a:p>
          <a:p>
            <a:pPr latinLnBrk="1"/>
            <a:r>
              <a:rPr lang="en-US" altLang="ko-KR" sz="1400" dirty="0" smtClean="0">
                <a:solidFill>
                  <a:schemeClr val="bg1"/>
                </a:solidFill>
              </a:rPr>
              <a:t>- </a:t>
            </a:r>
            <a:r>
              <a:rPr lang="ko-KR" altLang="ko-KR" sz="1400" dirty="0" smtClean="0">
                <a:solidFill>
                  <a:schemeClr val="bg1"/>
                </a:solidFill>
              </a:rPr>
              <a:t>기획자는 개인 혹은 업체의 연락처</a:t>
            </a:r>
            <a:r>
              <a:rPr lang="en-US" altLang="ko-KR" sz="1400" dirty="0" smtClean="0">
                <a:solidFill>
                  <a:schemeClr val="bg1"/>
                </a:solidFill>
              </a:rPr>
              <a:t>, </a:t>
            </a:r>
            <a:r>
              <a:rPr lang="ko-KR" altLang="ko-KR" sz="1400" dirty="0" smtClean="0">
                <a:solidFill>
                  <a:schemeClr val="bg1"/>
                </a:solidFill>
              </a:rPr>
              <a:t>계좌를 운영자에게 제공해야 한다</a:t>
            </a:r>
            <a:r>
              <a:rPr lang="en-US" altLang="ko-KR" sz="1400" dirty="0" smtClean="0">
                <a:solidFill>
                  <a:schemeClr val="bg1"/>
                </a:solidFill>
              </a:rPr>
              <a:t>.</a:t>
            </a:r>
            <a:endParaRPr lang="ko-KR" altLang="ko-KR" sz="1400" dirty="0" smtClean="0">
              <a:solidFill>
                <a:schemeClr val="bg1"/>
              </a:solidFill>
            </a:endParaRPr>
          </a:p>
          <a:p>
            <a:pPr latinLnBrk="1"/>
            <a:r>
              <a:rPr lang="en-US" altLang="ko-KR" sz="1400" dirty="0" smtClean="0">
                <a:solidFill>
                  <a:schemeClr val="bg1"/>
                </a:solidFill>
              </a:rPr>
              <a:t>- </a:t>
            </a:r>
            <a:r>
              <a:rPr lang="ko-KR" altLang="ko-KR" sz="1400" dirty="0" smtClean="0">
                <a:solidFill>
                  <a:schemeClr val="bg1"/>
                </a:solidFill>
              </a:rPr>
              <a:t>기획자는 개인 혹은 업체의 소개 및 계획의도를 투자자에게 제공한다</a:t>
            </a:r>
            <a:r>
              <a:rPr lang="en-US" altLang="ko-KR" sz="1400" dirty="0" smtClean="0">
                <a:solidFill>
                  <a:schemeClr val="bg1"/>
                </a:solidFill>
              </a:rPr>
              <a:t>.</a:t>
            </a:r>
            <a:endParaRPr lang="ko-KR" altLang="ko-KR" sz="1400" dirty="0" smtClean="0">
              <a:solidFill>
                <a:schemeClr val="bg1"/>
              </a:solidFill>
            </a:endParaRPr>
          </a:p>
          <a:p>
            <a:pPr latinLnBrk="1"/>
            <a:r>
              <a:rPr lang="en-US" altLang="ko-KR" sz="1400" dirty="0" smtClean="0">
                <a:solidFill>
                  <a:schemeClr val="bg1"/>
                </a:solidFill>
              </a:rPr>
              <a:t> </a:t>
            </a:r>
            <a:endParaRPr lang="ko-KR" altLang="ko-KR" sz="1400" dirty="0" smtClean="0">
              <a:solidFill>
                <a:schemeClr val="bg1"/>
              </a:solidFill>
            </a:endParaRPr>
          </a:p>
          <a:p>
            <a:pPr latinLnBrk="1"/>
            <a:r>
              <a:rPr lang="en-US" altLang="ko-KR" sz="1400" dirty="0" smtClean="0">
                <a:solidFill>
                  <a:schemeClr val="bg1"/>
                </a:solidFill>
              </a:rPr>
              <a:t> </a:t>
            </a:r>
            <a:endParaRPr lang="ko-KR" altLang="ko-KR" sz="1400" dirty="0" smtClean="0">
              <a:solidFill>
                <a:schemeClr val="bg1"/>
              </a:solidFill>
            </a:endParaRPr>
          </a:p>
          <a:p>
            <a:pPr latinLnBrk="1"/>
            <a:r>
              <a:rPr lang="en-US" altLang="ko-KR" sz="1400" dirty="0" smtClean="0">
                <a:solidFill>
                  <a:schemeClr val="bg1"/>
                </a:solidFill>
              </a:rPr>
              <a:t>#</a:t>
            </a:r>
            <a:r>
              <a:rPr lang="ko-KR" altLang="ko-KR" sz="1400" dirty="0" smtClean="0">
                <a:solidFill>
                  <a:schemeClr val="bg1"/>
                </a:solidFill>
              </a:rPr>
              <a:t>투자자</a:t>
            </a:r>
          </a:p>
          <a:p>
            <a:pPr latinLnBrk="1"/>
            <a:r>
              <a:rPr lang="en-US" altLang="ko-KR" sz="1400" dirty="0" smtClean="0">
                <a:solidFill>
                  <a:schemeClr val="bg1"/>
                </a:solidFill>
              </a:rPr>
              <a:t> </a:t>
            </a:r>
            <a:endParaRPr lang="ko-KR" altLang="ko-KR" sz="1400" dirty="0" smtClean="0">
              <a:solidFill>
                <a:schemeClr val="bg1"/>
              </a:solidFill>
            </a:endParaRPr>
          </a:p>
          <a:p>
            <a:pPr latinLnBrk="1"/>
            <a:r>
              <a:rPr lang="en-US" altLang="ko-KR" sz="1400" dirty="0" smtClean="0">
                <a:solidFill>
                  <a:schemeClr val="bg1"/>
                </a:solidFill>
              </a:rPr>
              <a:t>- </a:t>
            </a:r>
            <a:r>
              <a:rPr lang="ko-KR" altLang="ko-KR" sz="1400" dirty="0" smtClean="0">
                <a:solidFill>
                  <a:schemeClr val="bg1"/>
                </a:solidFill>
              </a:rPr>
              <a:t>투자자는 투자 상품을 선택할 수 있다</a:t>
            </a:r>
            <a:r>
              <a:rPr lang="en-US" altLang="ko-KR" sz="1400" dirty="0" smtClean="0">
                <a:solidFill>
                  <a:schemeClr val="bg1"/>
                </a:solidFill>
              </a:rPr>
              <a:t>.</a:t>
            </a:r>
            <a:endParaRPr lang="ko-KR" altLang="ko-KR" sz="1400" dirty="0" smtClean="0">
              <a:solidFill>
                <a:schemeClr val="bg1"/>
              </a:solidFill>
            </a:endParaRPr>
          </a:p>
          <a:p>
            <a:pPr latinLnBrk="1"/>
            <a:r>
              <a:rPr lang="en-US" altLang="ko-KR" sz="1400" dirty="0" smtClean="0">
                <a:solidFill>
                  <a:schemeClr val="bg1"/>
                </a:solidFill>
              </a:rPr>
              <a:t>- </a:t>
            </a:r>
            <a:r>
              <a:rPr lang="ko-KR" altLang="ko-KR" sz="1400" dirty="0" smtClean="0">
                <a:solidFill>
                  <a:schemeClr val="bg1"/>
                </a:solidFill>
              </a:rPr>
              <a:t>투자를 하기 위해서는 회원가입이 필요하다</a:t>
            </a:r>
            <a:r>
              <a:rPr lang="en-US" altLang="ko-KR" sz="1400" dirty="0" smtClean="0">
                <a:solidFill>
                  <a:schemeClr val="bg1"/>
                </a:solidFill>
              </a:rPr>
              <a:t>.</a:t>
            </a:r>
            <a:endParaRPr lang="ko-KR" altLang="ko-KR" sz="1400" dirty="0" smtClean="0">
              <a:solidFill>
                <a:schemeClr val="bg1"/>
              </a:solidFill>
            </a:endParaRPr>
          </a:p>
          <a:p>
            <a:pPr latinLnBrk="1"/>
            <a:r>
              <a:rPr lang="en-US" altLang="ko-KR" sz="1400" dirty="0" smtClean="0">
                <a:solidFill>
                  <a:schemeClr val="bg1"/>
                </a:solidFill>
              </a:rPr>
              <a:t>- </a:t>
            </a:r>
            <a:r>
              <a:rPr lang="ko-KR" altLang="ko-KR" sz="1400" dirty="0" smtClean="0">
                <a:solidFill>
                  <a:schemeClr val="bg1"/>
                </a:solidFill>
              </a:rPr>
              <a:t>투자자는 현재 진행 상황을 기본으로 볼 수 있다</a:t>
            </a:r>
            <a:r>
              <a:rPr lang="en-US" altLang="ko-KR" sz="1400" dirty="0" smtClean="0">
                <a:solidFill>
                  <a:schemeClr val="bg1"/>
                </a:solidFill>
              </a:rPr>
              <a:t>.</a:t>
            </a:r>
            <a:endParaRPr lang="ko-KR" altLang="ko-KR" sz="1400" dirty="0" smtClean="0">
              <a:solidFill>
                <a:schemeClr val="bg1"/>
              </a:solidFill>
            </a:endParaRPr>
          </a:p>
          <a:p>
            <a:pPr latinLnBrk="1"/>
            <a:r>
              <a:rPr lang="en-US" altLang="ko-KR" sz="1400" dirty="0" smtClean="0">
                <a:solidFill>
                  <a:schemeClr val="bg1"/>
                </a:solidFill>
              </a:rPr>
              <a:t>- </a:t>
            </a:r>
            <a:r>
              <a:rPr lang="ko-KR" altLang="ko-KR" sz="1400" dirty="0" smtClean="0">
                <a:solidFill>
                  <a:schemeClr val="bg1"/>
                </a:solidFill>
              </a:rPr>
              <a:t>최소 투자금액을 제시하며</a:t>
            </a:r>
            <a:r>
              <a:rPr lang="en-US" altLang="ko-KR" sz="1400" dirty="0" smtClean="0">
                <a:solidFill>
                  <a:schemeClr val="bg1"/>
                </a:solidFill>
              </a:rPr>
              <a:t>, </a:t>
            </a:r>
            <a:r>
              <a:rPr lang="ko-KR" altLang="ko-KR" sz="1400" dirty="0" smtClean="0">
                <a:solidFill>
                  <a:schemeClr val="bg1"/>
                </a:solidFill>
              </a:rPr>
              <a:t>그 이상을 투자해도 상관없다</a:t>
            </a:r>
            <a:r>
              <a:rPr lang="en-US" altLang="ko-KR" sz="1400" dirty="0" smtClean="0">
                <a:solidFill>
                  <a:schemeClr val="bg1"/>
                </a:solidFill>
              </a:rPr>
              <a:t>.</a:t>
            </a:r>
            <a:endParaRPr lang="ko-KR" altLang="ko-KR" sz="1400" dirty="0" smtClean="0">
              <a:solidFill>
                <a:schemeClr val="bg1"/>
              </a:solidFill>
            </a:endParaRPr>
          </a:p>
          <a:p>
            <a:pPr latinLnBrk="1"/>
            <a:r>
              <a:rPr lang="en-US" altLang="ko-KR" sz="1400" dirty="0" smtClean="0">
                <a:solidFill>
                  <a:schemeClr val="bg1"/>
                </a:solidFill>
              </a:rPr>
              <a:t>- </a:t>
            </a:r>
            <a:r>
              <a:rPr lang="ko-KR" altLang="ko-KR" sz="1400" dirty="0" smtClean="0">
                <a:solidFill>
                  <a:schemeClr val="bg1"/>
                </a:solidFill>
              </a:rPr>
              <a:t>투자자는 마감 전에는 언제든지 후원예약을 변경할 수 있다</a:t>
            </a:r>
            <a:r>
              <a:rPr lang="en-US" altLang="ko-KR" sz="1400" dirty="0" smtClean="0">
                <a:solidFill>
                  <a:schemeClr val="bg1"/>
                </a:solidFill>
              </a:rPr>
              <a:t>.</a:t>
            </a:r>
            <a:endParaRPr lang="ko-KR" altLang="ko-KR" sz="1400" dirty="0" smtClean="0">
              <a:solidFill>
                <a:schemeClr val="bg1"/>
              </a:solidFill>
            </a:endParaRPr>
          </a:p>
          <a:p>
            <a:pPr latinLnBrk="1"/>
            <a:r>
              <a:rPr lang="en-US" altLang="ko-KR" sz="1400" dirty="0" smtClean="0">
                <a:solidFill>
                  <a:schemeClr val="bg1"/>
                </a:solidFill>
              </a:rPr>
              <a:t>- </a:t>
            </a:r>
            <a:r>
              <a:rPr lang="ko-KR" altLang="ko-KR" sz="1400" dirty="0" smtClean="0">
                <a:solidFill>
                  <a:schemeClr val="bg1"/>
                </a:solidFill>
              </a:rPr>
              <a:t>투자금은 사용 계획을 사전에 알려준다</a:t>
            </a:r>
            <a:r>
              <a:rPr lang="en-US" altLang="ko-KR" sz="1400" dirty="0" smtClean="0">
                <a:solidFill>
                  <a:schemeClr val="bg1"/>
                </a:solidFill>
              </a:rPr>
              <a:t>.</a:t>
            </a:r>
            <a:endParaRPr lang="ko-KR" altLang="ko-KR" sz="1400" dirty="0" smtClean="0">
              <a:solidFill>
                <a:schemeClr val="bg1"/>
              </a:solidFill>
            </a:endParaRPr>
          </a:p>
          <a:p>
            <a:pPr latinLnBrk="1"/>
            <a:r>
              <a:rPr lang="en-US" altLang="ko-KR" sz="1400" dirty="0" smtClean="0">
                <a:solidFill>
                  <a:schemeClr val="bg1"/>
                </a:solidFill>
              </a:rPr>
              <a:t>- </a:t>
            </a:r>
            <a:r>
              <a:rPr lang="ko-KR" altLang="ko-KR" sz="1400" dirty="0" smtClean="0">
                <a:solidFill>
                  <a:schemeClr val="bg1"/>
                </a:solidFill>
              </a:rPr>
              <a:t>기획자에게 요구사항을 전달할 수 있으나</a:t>
            </a:r>
            <a:r>
              <a:rPr lang="en-US" altLang="ko-KR" sz="1400" dirty="0" smtClean="0">
                <a:solidFill>
                  <a:schemeClr val="bg1"/>
                </a:solidFill>
              </a:rPr>
              <a:t>, </a:t>
            </a:r>
            <a:r>
              <a:rPr lang="ko-KR" altLang="ko-KR" sz="1400" dirty="0" smtClean="0">
                <a:solidFill>
                  <a:schemeClr val="bg1"/>
                </a:solidFill>
              </a:rPr>
              <a:t>강요할 수 없다</a:t>
            </a:r>
            <a:r>
              <a:rPr lang="en-US" altLang="ko-KR" sz="1400" dirty="0" smtClean="0">
                <a:solidFill>
                  <a:schemeClr val="bg1"/>
                </a:solidFill>
              </a:rPr>
              <a:t>.</a:t>
            </a:r>
            <a:endParaRPr lang="ko-KR" altLang="ko-KR" sz="1400" dirty="0" smtClean="0">
              <a:solidFill>
                <a:schemeClr val="bg1"/>
              </a:solidFill>
            </a:endParaRPr>
          </a:p>
          <a:p>
            <a:endParaRPr lang="ko-KR" alt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101633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85800" y="148130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ko-KR" dirty="0" smtClean="0">
                <a:latin typeface="+mj-ea"/>
                <a:ea typeface="+mj-ea"/>
              </a:rPr>
              <a:t>6 . Source (Dao) – </a:t>
            </a:r>
            <a:r>
              <a:rPr lang="ko-KR" altLang="en-US" dirty="0" smtClean="0">
                <a:latin typeface="+mj-ea"/>
                <a:ea typeface="+mj-ea"/>
              </a:rPr>
              <a:t>프로젝트 둘러보기</a:t>
            </a:r>
            <a:endParaRPr lang="en-US" dirty="0">
              <a:latin typeface="+mj-ea"/>
              <a:ea typeface="+mj-ea"/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14388" y="1190625"/>
            <a:ext cx="7515225" cy="5210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1101633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85800" y="148130"/>
            <a:ext cx="7772398" cy="1143000"/>
          </a:xfrm>
        </p:spPr>
        <p:txBody>
          <a:bodyPr>
            <a:normAutofit/>
          </a:bodyPr>
          <a:lstStyle/>
          <a:p>
            <a:r>
              <a:rPr lang="en-US" altLang="ko-KR" dirty="0" smtClean="0">
                <a:latin typeface="+mj-ea"/>
                <a:ea typeface="+mj-ea"/>
              </a:rPr>
              <a:t>6 . Source (Dao) – </a:t>
            </a:r>
            <a:r>
              <a:rPr lang="ko-KR" altLang="en-US" dirty="0" smtClean="0">
                <a:latin typeface="+mj-ea"/>
                <a:ea typeface="+mj-ea"/>
              </a:rPr>
              <a:t>회원관리</a:t>
            </a:r>
            <a:endParaRPr lang="en-US" dirty="0">
              <a:latin typeface="+mj-ea"/>
              <a:ea typeface="+mj-ea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14388" y="1204912"/>
            <a:ext cx="7515225" cy="5195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1101633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85800" y="148130"/>
            <a:ext cx="7772398" cy="1143000"/>
          </a:xfrm>
        </p:spPr>
        <p:txBody>
          <a:bodyPr>
            <a:normAutofit/>
          </a:bodyPr>
          <a:lstStyle/>
          <a:p>
            <a:r>
              <a:rPr lang="en-US" altLang="ko-KR" dirty="0" smtClean="0">
                <a:latin typeface="+mj-ea"/>
                <a:ea typeface="+mj-ea"/>
              </a:rPr>
              <a:t>7 . </a:t>
            </a:r>
            <a:r>
              <a:rPr lang="ko-KR" altLang="en-US" dirty="0" smtClean="0">
                <a:latin typeface="+mj-ea"/>
                <a:ea typeface="+mj-ea"/>
              </a:rPr>
              <a:t>시연</a:t>
            </a:r>
            <a:endParaRPr lang="en-US" dirty="0">
              <a:latin typeface="+mj-ea"/>
              <a:ea typeface="+mj-ea"/>
            </a:endParaRPr>
          </a:p>
        </p:txBody>
      </p:sp>
      <p:sp>
        <p:nvSpPr>
          <p:cNvPr id="3" name="모서리가 둥근 직사각형 2"/>
          <p:cNvSpPr/>
          <p:nvPr/>
        </p:nvSpPr>
        <p:spPr>
          <a:xfrm>
            <a:off x="914400" y="1905000"/>
            <a:ext cx="7239000" cy="4419600"/>
          </a:xfrm>
          <a:prstGeom prst="roundRect">
            <a:avLst/>
          </a:prstGeom>
          <a:solidFill>
            <a:schemeClr val="bg1">
              <a:alpha val="2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&lt; </a:t>
            </a:r>
            <a:r>
              <a:rPr lang="ko-KR" altLang="en-US" dirty="0" smtClean="0"/>
              <a:t>참고 사이트 </a:t>
            </a:r>
            <a:r>
              <a:rPr lang="en-US" altLang="ko-KR" dirty="0" smtClean="0"/>
              <a:t>&gt;</a:t>
            </a:r>
          </a:p>
          <a:p>
            <a:pPr algn="ctr"/>
            <a:endParaRPr lang="en-US" altLang="ko-KR" dirty="0" smtClean="0"/>
          </a:p>
          <a:p>
            <a:pPr algn="ctr"/>
            <a:r>
              <a:rPr lang="ko-KR" altLang="en-US" dirty="0" err="1" smtClean="0"/>
              <a:t>오마이컴퍼니</a:t>
            </a:r>
            <a:r>
              <a:rPr lang="ko-KR" altLang="en-US" dirty="0" smtClean="0"/>
              <a:t> </a:t>
            </a:r>
            <a:r>
              <a:rPr lang="en-US" altLang="ko-KR" dirty="0" smtClean="0"/>
              <a:t>: http://www.ohmycompany.com/main.php</a:t>
            </a:r>
          </a:p>
          <a:p>
            <a:pPr algn="ctr"/>
            <a:r>
              <a:rPr lang="ko-KR" altLang="en-US" dirty="0" err="1" smtClean="0"/>
              <a:t>오픈트레이드</a:t>
            </a:r>
            <a:r>
              <a:rPr lang="ko-KR" altLang="en-US" dirty="0" smtClean="0"/>
              <a:t> </a:t>
            </a:r>
            <a:r>
              <a:rPr lang="en-US" altLang="ko-KR" dirty="0" smtClean="0"/>
              <a:t>: https://otrade.co/home/fundings_a</a:t>
            </a:r>
          </a:p>
          <a:p>
            <a:pPr algn="ctr"/>
            <a:r>
              <a:rPr lang="ko-KR" altLang="en-US" dirty="0" err="1" smtClean="0"/>
              <a:t>네이버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해피빈</a:t>
            </a:r>
            <a:r>
              <a:rPr lang="ko-KR" altLang="en-US" dirty="0" smtClean="0"/>
              <a:t> </a:t>
            </a:r>
            <a:r>
              <a:rPr lang="en-US" altLang="ko-KR" dirty="0" smtClean="0"/>
              <a:t>: http://happybean.naver.com/</a:t>
            </a:r>
          </a:p>
          <a:p>
            <a:pPr algn="ctr"/>
            <a:r>
              <a:rPr lang="en-US" altLang="ko-KR" dirty="0" smtClean="0"/>
              <a:t>(</a:t>
            </a:r>
            <a:r>
              <a:rPr lang="ko-KR" altLang="en-US" dirty="0" smtClean="0"/>
              <a:t>주</a:t>
            </a:r>
            <a:r>
              <a:rPr lang="en-US" altLang="ko-KR" dirty="0" smtClean="0"/>
              <a:t>)</a:t>
            </a:r>
            <a:r>
              <a:rPr lang="ko-KR" altLang="en-US" dirty="0" err="1" smtClean="0"/>
              <a:t>루트펀딩</a:t>
            </a:r>
            <a:r>
              <a:rPr lang="ko-KR" altLang="en-US" dirty="0" smtClean="0"/>
              <a:t> </a:t>
            </a:r>
            <a:r>
              <a:rPr lang="en-US" altLang="ko-KR" dirty="0" smtClean="0"/>
              <a:t>: https://www.rooffunding.com/</a:t>
            </a:r>
          </a:p>
          <a:p>
            <a:pPr algn="ctr"/>
            <a:r>
              <a:rPr lang="en-US" altLang="ko-KR" dirty="0" smtClean="0"/>
              <a:t>FUNDU : http://www.fundu.kr/fundu1/main/main_new.php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1101633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85800" y="148130"/>
            <a:ext cx="7772398" cy="1143000"/>
          </a:xfrm>
        </p:spPr>
        <p:txBody>
          <a:bodyPr>
            <a:normAutofit/>
          </a:bodyPr>
          <a:lstStyle/>
          <a:p>
            <a:r>
              <a:rPr lang="en-US" altLang="ko-KR" dirty="0" smtClean="0">
                <a:latin typeface="+mj-ea"/>
                <a:ea typeface="+mj-ea"/>
              </a:rPr>
              <a:t>8 . </a:t>
            </a:r>
            <a:r>
              <a:rPr lang="ko-KR" altLang="en-US" dirty="0" smtClean="0">
                <a:latin typeface="+mj-ea"/>
                <a:ea typeface="+mj-ea"/>
              </a:rPr>
              <a:t>맺음말</a:t>
            </a:r>
            <a:endParaRPr lang="en-US" dirty="0">
              <a:latin typeface="+mj-ea"/>
              <a:ea typeface="+mj-ea"/>
            </a:endParaRPr>
          </a:p>
        </p:txBody>
      </p:sp>
      <p:sp>
        <p:nvSpPr>
          <p:cNvPr id="3" name="모서리가 둥근 직사각형 2"/>
          <p:cNvSpPr/>
          <p:nvPr/>
        </p:nvSpPr>
        <p:spPr>
          <a:xfrm>
            <a:off x="377373" y="3886200"/>
            <a:ext cx="3960000" cy="2700000"/>
          </a:xfrm>
          <a:prstGeom prst="roundRect">
            <a:avLst/>
          </a:prstGeom>
          <a:solidFill>
            <a:schemeClr val="bg1">
              <a:alpha val="5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smtClean="0">
                <a:solidFill>
                  <a:schemeClr val="tx1"/>
                </a:solidFill>
              </a:rPr>
              <a:t>· </a:t>
            </a:r>
            <a:r>
              <a:rPr lang="ko-KR" altLang="en-US" sz="1400" b="1" dirty="0" err="1" smtClean="0">
                <a:solidFill>
                  <a:schemeClr val="tx1"/>
                </a:solidFill>
              </a:rPr>
              <a:t>손건열</a:t>
            </a:r>
            <a:r>
              <a:rPr lang="ko-KR" altLang="en-US" sz="1400" dirty="0" smtClean="0">
                <a:solidFill>
                  <a:schemeClr val="tx1"/>
                </a:solidFill>
              </a:rPr>
              <a:t> </a:t>
            </a:r>
            <a:r>
              <a:rPr lang="en-US" altLang="ko-KR" sz="1400" dirty="0" smtClean="0">
                <a:solidFill>
                  <a:schemeClr val="tx1"/>
                </a:solidFill>
              </a:rPr>
              <a:t>- </a:t>
            </a:r>
            <a:r>
              <a:rPr lang="ko-KR" altLang="en-US" sz="1400" dirty="0" smtClean="0">
                <a:solidFill>
                  <a:schemeClr val="tx1"/>
                </a:solidFill>
              </a:rPr>
              <a:t>처음으로 해본 프로젝트인 만큼 다소 어려움과 문제도 많았지만 여러 사람들과 함께 작업하면서 상호간의 의사소통과 협동의 중요성을 느끼고 파트를 나누어 작업하고 나중에 종합하고 수정하는 방법으로 작업하여 어떤 구성으로 이루어져있는지 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로직을</a:t>
            </a:r>
            <a:r>
              <a:rPr lang="ko-KR" altLang="en-US" sz="1400" dirty="0" smtClean="0">
                <a:solidFill>
                  <a:schemeClr val="tx1"/>
                </a:solidFill>
              </a:rPr>
              <a:t> 보다 분명하게 이해할 수 있었습니다</a:t>
            </a:r>
            <a:r>
              <a:rPr lang="en-US" altLang="ko-KR" sz="1400" dirty="0" smtClean="0">
                <a:solidFill>
                  <a:schemeClr val="tx1"/>
                </a:solidFill>
              </a:rPr>
              <a:t>. </a:t>
            </a:r>
            <a:r>
              <a:rPr lang="ko-KR" altLang="en-US" sz="1400" dirty="0" smtClean="0">
                <a:solidFill>
                  <a:schemeClr val="tx1"/>
                </a:solidFill>
              </a:rPr>
              <a:t>실력이 부족하여 팀원에게 많이 기대어 작업하였는데 친절하게 잘 알려주고 저도 도울 수 있는 부분을 찾게 되어 좋은 시간이었습니다</a:t>
            </a:r>
            <a:r>
              <a:rPr lang="en-US" altLang="ko-KR" sz="1400" dirty="0" smtClean="0">
                <a:solidFill>
                  <a:schemeClr val="tx1"/>
                </a:solidFill>
              </a:rPr>
              <a:t>.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81000" y="1219200"/>
            <a:ext cx="3960000" cy="2520000"/>
          </a:xfrm>
          <a:prstGeom prst="roundRect">
            <a:avLst/>
          </a:prstGeom>
          <a:solidFill>
            <a:schemeClr val="bg1">
              <a:alpha val="5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smtClean="0">
                <a:solidFill>
                  <a:schemeClr val="tx1"/>
                </a:solidFill>
              </a:rPr>
              <a:t>· </a:t>
            </a:r>
            <a:r>
              <a:rPr lang="ko-KR" altLang="en-US" sz="1400" b="1" dirty="0" smtClean="0">
                <a:solidFill>
                  <a:schemeClr val="tx1"/>
                </a:solidFill>
              </a:rPr>
              <a:t>김수연</a:t>
            </a:r>
            <a:r>
              <a:rPr lang="ko-KR" altLang="en-US" sz="1400" dirty="0" smtClean="0">
                <a:solidFill>
                  <a:schemeClr val="tx1"/>
                </a:solidFill>
              </a:rPr>
              <a:t> </a:t>
            </a:r>
            <a:r>
              <a:rPr lang="en-US" altLang="ko-KR" sz="1400" dirty="0" smtClean="0">
                <a:solidFill>
                  <a:schemeClr val="tx1"/>
                </a:solidFill>
              </a:rPr>
              <a:t>- </a:t>
            </a:r>
            <a:r>
              <a:rPr lang="ko-KR" altLang="en-US" sz="1400" dirty="0" smtClean="0">
                <a:solidFill>
                  <a:schemeClr val="tx1"/>
                </a:solidFill>
              </a:rPr>
              <a:t>처음으로 조장이라는 직책을 맡아 많이 부담스러웠지만 팀원들이 모두 하나가 되어 잘 따라와준 덕분에 프로젝트를 끝까지 완료할 수 있었습니다</a:t>
            </a:r>
            <a:r>
              <a:rPr lang="en-US" altLang="ko-KR" sz="1400" dirty="0" smtClean="0">
                <a:solidFill>
                  <a:schemeClr val="tx1"/>
                </a:solidFill>
              </a:rPr>
              <a:t>. </a:t>
            </a:r>
            <a:r>
              <a:rPr lang="ko-KR" altLang="en-US" sz="1400" dirty="0" smtClean="0">
                <a:solidFill>
                  <a:schemeClr val="tx1"/>
                </a:solidFill>
              </a:rPr>
              <a:t>혼자였다면 고민만하다 끝냈을 부분도 같이 해결하니 쉽게 진행되었고</a:t>
            </a:r>
            <a:r>
              <a:rPr lang="en-US" altLang="ko-KR" sz="1400" dirty="0" smtClean="0">
                <a:solidFill>
                  <a:schemeClr val="tx1"/>
                </a:solidFill>
              </a:rPr>
              <a:t>, </a:t>
            </a:r>
            <a:r>
              <a:rPr lang="ko-KR" altLang="en-US" sz="1400" dirty="0" smtClean="0">
                <a:solidFill>
                  <a:schemeClr val="tx1"/>
                </a:solidFill>
              </a:rPr>
              <a:t>함께 이야기하다 보니 창의적인 아이디어가 나와 우리만의 독특한 프로젝트가 완성된 것 같습니다</a:t>
            </a:r>
            <a:r>
              <a:rPr lang="en-US" altLang="ko-KR" sz="1400" dirty="0" smtClean="0">
                <a:solidFill>
                  <a:schemeClr val="tx1"/>
                </a:solidFill>
              </a:rPr>
              <a:t>. </a:t>
            </a:r>
            <a:r>
              <a:rPr lang="ko-KR" altLang="en-US" sz="1400" dirty="0" smtClean="0">
                <a:solidFill>
                  <a:schemeClr val="tx1"/>
                </a:solidFill>
              </a:rPr>
              <a:t>즐겁고 유익한 시간이었습니다</a:t>
            </a:r>
            <a:r>
              <a:rPr lang="en-US" altLang="ko-KR" sz="1400" dirty="0" smtClean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6" name="모서리가 둥근 직사각형 5"/>
          <p:cNvSpPr/>
          <p:nvPr/>
        </p:nvSpPr>
        <p:spPr>
          <a:xfrm>
            <a:off x="4800600" y="304800"/>
            <a:ext cx="3960000" cy="1600200"/>
          </a:xfrm>
          <a:prstGeom prst="roundRect">
            <a:avLst/>
          </a:prstGeom>
          <a:solidFill>
            <a:schemeClr val="bg1">
              <a:alpha val="5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smtClean="0">
                <a:solidFill>
                  <a:schemeClr val="tx1"/>
                </a:solidFill>
              </a:rPr>
              <a:t>· </a:t>
            </a:r>
            <a:r>
              <a:rPr lang="ko-KR" altLang="en-US" sz="1400" b="1" dirty="0" smtClean="0">
                <a:solidFill>
                  <a:schemeClr val="tx1"/>
                </a:solidFill>
              </a:rPr>
              <a:t>고한민</a:t>
            </a:r>
            <a:r>
              <a:rPr lang="ko-KR" altLang="en-US" sz="1400" dirty="0" smtClean="0">
                <a:solidFill>
                  <a:schemeClr val="tx1"/>
                </a:solidFill>
              </a:rPr>
              <a:t> </a:t>
            </a:r>
            <a:r>
              <a:rPr lang="en-US" altLang="ko-KR" sz="1400" dirty="0" smtClean="0">
                <a:solidFill>
                  <a:schemeClr val="tx1"/>
                </a:solidFill>
              </a:rPr>
              <a:t>- </a:t>
            </a:r>
            <a:r>
              <a:rPr lang="ko-KR" altLang="en-US" sz="1400" dirty="0" smtClean="0">
                <a:solidFill>
                  <a:schemeClr val="tx1"/>
                </a:solidFill>
              </a:rPr>
              <a:t>처음 해보는 팀 프로젝트여서 그런지 </a:t>
            </a:r>
            <a:r>
              <a:rPr lang="en-US" altLang="ko-KR" sz="1400" dirty="0" err="1" smtClean="0">
                <a:solidFill>
                  <a:schemeClr val="tx1"/>
                </a:solidFill>
              </a:rPr>
              <a:t>Github</a:t>
            </a:r>
            <a:r>
              <a:rPr lang="en-US" altLang="ko-KR" sz="1400" dirty="0" smtClean="0">
                <a:solidFill>
                  <a:schemeClr val="tx1"/>
                </a:solidFill>
              </a:rPr>
              <a:t> </a:t>
            </a:r>
            <a:r>
              <a:rPr lang="ko-KR" altLang="en-US" sz="1400" dirty="0" smtClean="0">
                <a:solidFill>
                  <a:schemeClr val="tx1"/>
                </a:solidFill>
              </a:rPr>
              <a:t>사용법도 익숙하지 않고</a:t>
            </a:r>
            <a:r>
              <a:rPr lang="en-US" altLang="ko-KR" sz="1400" dirty="0" smtClean="0">
                <a:solidFill>
                  <a:schemeClr val="tx1"/>
                </a:solidFill>
              </a:rPr>
              <a:t>, </a:t>
            </a:r>
            <a:r>
              <a:rPr lang="ko-KR" altLang="en-US" sz="1400" dirty="0" smtClean="0">
                <a:solidFill>
                  <a:schemeClr val="tx1"/>
                </a:solidFill>
              </a:rPr>
              <a:t>많은 어려움이 있었지만</a:t>
            </a:r>
            <a:r>
              <a:rPr lang="en-US" altLang="ko-KR" sz="1400" dirty="0" smtClean="0">
                <a:solidFill>
                  <a:schemeClr val="tx1"/>
                </a:solidFill>
              </a:rPr>
              <a:t>, </a:t>
            </a:r>
            <a:r>
              <a:rPr lang="ko-KR" altLang="en-US" sz="1400" dirty="0" smtClean="0">
                <a:solidFill>
                  <a:schemeClr val="tx1"/>
                </a:solidFill>
              </a:rPr>
              <a:t>마무리를 지은 후 보람을 느꼈습니다</a:t>
            </a:r>
            <a:r>
              <a:rPr lang="en-US" altLang="ko-KR" sz="1400" dirty="0" smtClean="0">
                <a:solidFill>
                  <a:schemeClr val="tx1"/>
                </a:solidFill>
              </a:rPr>
              <a:t>. </a:t>
            </a:r>
            <a:r>
              <a:rPr lang="ko-KR" altLang="en-US" sz="1400" dirty="0" smtClean="0">
                <a:solidFill>
                  <a:schemeClr val="tx1"/>
                </a:solidFill>
              </a:rPr>
              <a:t>내 스스로에게 아직 모르는 게 많다고 느꼈으며</a:t>
            </a:r>
            <a:r>
              <a:rPr lang="en-US" altLang="ko-KR" sz="1400" dirty="0" smtClean="0">
                <a:solidFill>
                  <a:schemeClr val="tx1"/>
                </a:solidFill>
              </a:rPr>
              <a:t>, </a:t>
            </a:r>
            <a:r>
              <a:rPr lang="ko-KR" altLang="en-US" sz="1400" dirty="0" smtClean="0">
                <a:solidFill>
                  <a:schemeClr val="tx1"/>
                </a:solidFill>
              </a:rPr>
              <a:t>더욱 더 노력을 해야겠다는 생각을 하였습니다</a:t>
            </a:r>
            <a:r>
              <a:rPr lang="en-US" altLang="ko-KR" sz="1400" dirty="0" smtClean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7" name="모서리가 둥근 직사각형 6"/>
          <p:cNvSpPr/>
          <p:nvPr/>
        </p:nvSpPr>
        <p:spPr>
          <a:xfrm>
            <a:off x="4800600" y="2183400"/>
            <a:ext cx="3960000" cy="1779000"/>
          </a:xfrm>
          <a:prstGeom prst="roundRect">
            <a:avLst/>
          </a:prstGeom>
          <a:solidFill>
            <a:schemeClr val="bg1">
              <a:alpha val="5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smtClean="0">
                <a:solidFill>
                  <a:schemeClr val="tx1"/>
                </a:solidFill>
              </a:rPr>
              <a:t>· </a:t>
            </a:r>
            <a:r>
              <a:rPr lang="ko-KR" altLang="en-US" sz="1400" b="1" dirty="0" smtClean="0">
                <a:solidFill>
                  <a:schemeClr val="tx1"/>
                </a:solidFill>
              </a:rPr>
              <a:t>정창영</a:t>
            </a:r>
            <a:r>
              <a:rPr lang="ko-KR" altLang="en-US" sz="1400" dirty="0" smtClean="0">
                <a:solidFill>
                  <a:schemeClr val="tx1"/>
                </a:solidFill>
              </a:rPr>
              <a:t> </a:t>
            </a:r>
            <a:r>
              <a:rPr lang="en-US" altLang="ko-KR" sz="1400" dirty="0" smtClean="0">
                <a:solidFill>
                  <a:schemeClr val="tx1"/>
                </a:solidFill>
              </a:rPr>
              <a:t>- </a:t>
            </a:r>
            <a:r>
              <a:rPr lang="ko-KR" altLang="en-US" sz="1400" dirty="0" smtClean="0">
                <a:solidFill>
                  <a:schemeClr val="tx1"/>
                </a:solidFill>
              </a:rPr>
              <a:t>이전에 했던 것과는 달리 처음 해보는 조별 </a:t>
            </a:r>
            <a:r>
              <a:rPr lang="ko-KR" altLang="en-US" sz="1400" dirty="0" smtClean="0">
                <a:solidFill>
                  <a:schemeClr val="tx1"/>
                </a:solidFill>
              </a:rPr>
              <a:t>프로젝트인데다가 </a:t>
            </a:r>
            <a:r>
              <a:rPr lang="en-US" altLang="ko-KR" sz="1400" dirty="0" err="1" smtClean="0">
                <a:solidFill>
                  <a:schemeClr val="tx1"/>
                </a:solidFill>
              </a:rPr>
              <a:t>github</a:t>
            </a:r>
            <a:r>
              <a:rPr lang="ko-KR" altLang="en-US" sz="1400" dirty="0" smtClean="0">
                <a:solidFill>
                  <a:schemeClr val="tx1"/>
                </a:solidFill>
              </a:rPr>
              <a:t>라는 서브비전을 처음 다루는 것이라 익숙하지 않은 점 </a:t>
            </a:r>
            <a:r>
              <a:rPr lang="ko-KR" altLang="en-US" sz="1400" dirty="0" smtClean="0">
                <a:solidFill>
                  <a:schemeClr val="tx1"/>
                </a:solidFill>
              </a:rPr>
              <a:t>때문에 어렵다고 </a:t>
            </a:r>
            <a:r>
              <a:rPr lang="ko-KR" altLang="en-US" sz="1400" dirty="0" smtClean="0">
                <a:solidFill>
                  <a:schemeClr val="tx1"/>
                </a:solidFill>
              </a:rPr>
              <a:t>느껴졌지만 일단은 프로젝트를 마무리 짓고 </a:t>
            </a:r>
            <a:r>
              <a:rPr lang="ko-KR" altLang="en-US" sz="1400" dirty="0" smtClean="0">
                <a:solidFill>
                  <a:schemeClr val="tx1"/>
                </a:solidFill>
              </a:rPr>
              <a:t>나니 저에게 </a:t>
            </a:r>
            <a:r>
              <a:rPr lang="ko-KR" altLang="en-US" sz="1400" dirty="0" smtClean="0">
                <a:solidFill>
                  <a:schemeClr val="tx1"/>
                </a:solidFill>
              </a:rPr>
              <a:t>부족한 점을 알게 되었고 더욱더 배워나가야겠다는 생각이 들었습니다</a:t>
            </a:r>
            <a:r>
              <a:rPr lang="en-US" altLang="ko-KR" sz="1400" dirty="0" smtClean="0">
                <a:solidFill>
                  <a:schemeClr val="tx1"/>
                </a:solidFill>
              </a:rPr>
              <a:t>.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4800600" y="4114800"/>
            <a:ext cx="3960000" cy="2563200"/>
          </a:xfrm>
          <a:prstGeom prst="roundRect">
            <a:avLst/>
          </a:prstGeom>
          <a:solidFill>
            <a:schemeClr val="bg1">
              <a:alpha val="5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smtClean="0">
                <a:solidFill>
                  <a:schemeClr val="tx1"/>
                </a:solidFill>
              </a:rPr>
              <a:t>· </a:t>
            </a:r>
            <a:r>
              <a:rPr lang="ko-KR" altLang="en-US" sz="1400" b="1" dirty="0" smtClean="0">
                <a:solidFill>
                  <a:schemeClr val="tx1"/>
                </a:solidFill>
              </a:rPr>
              <a:t>박래혁</a:t>
            </a:r>
            <a:r>
              <a:rPr lang="ko-KR" altLang="en-US" sz="1400" dirty="0" smtClean="0">
                <a:solidFill>
                  <a:schemeClr val="tx1"/>
                </a:solidFill>
              </a:rPr>
              <a:t> </a:t>
            </a:r>
            <a:r>
              <a:rPr lang="en-US" altLang="ko-KR" sz="1400" dirty="0" smtClean="0">
                <a:solidFill>
                  <a:schemeClr val="tx1"/>
                </a:solidFill>
              </a:rPr>
              <a:t>- 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마이페이지</a:t>
            </a:r>
            <a:r>
              <a:rPr lang="ko-KR" altLang="en-US" sz="1400" dirty="0" smtClean="0">
                <a:solidFill>
                  <a:schemeClr val="tx1"/>
                </a:solidFill>
              </a:rPr>
              <a:t> 부분을 맡아 진행하는 데에 있어도 생각보다 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로직이</a:t>
            </a:r>
            <a:r>
              <a:rPr lang="ko-KR" altLang="en-US" sz="1400" dirty="0" smtClean="0">
                <a:solidFill>
                  <a:schemeClr val="tx1"/>
                </a:solidFill>
              </a:rPr>
              <a:t> 복잡해서 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제대로된</a:t>
            </a:r>
            <a:r>
              <a:rPr lang="ko-KR" altLang="en-US" sz="1400" dirty="0" smtClean="0">
                <a:solidFill>
                  <a:schemeClr val="tx1"/>
                </a:solidFill>
              </a:rPr>
              <a:t> 값을 불러오지 못해 많이 꼬인걸 푸느라 시간도 많이 늦고 수연누님께서 풀어주시지 않았다면 정말 큰일 날뻔했다고 생각합니다</a:t>
            </a:r>
            <a:r>
              <a:rPr lang="en-US" altLang="ko-KR" sz="1400" dirty="0" smtClean="0">
                <a:solidFill>
                  <a:schemeClr val="tx1"/>
                </a:solidFill>
              </a:rPr>
              <a:t>. </a:t>
            </a:r>
            <a:r>
              <a:rPr lang="ko-KR" altLang="en-US" sz="1400" dirty="0" smtClean="0">
                <a:solidFill>
                  <a:schemeClr val="tx1"/>
                </a:solidFill>
              </a:rPr>
              <a:t>주제선정이 끝나고 테이블 설계까지 마무리되어 </a:t>
            </a:r>
            <a:r>
              <a:rPr lang="en-US" altLang="ko-KR" sz="1400" dirty="0" err="1" smtClean="0">
                <a:solidFill>
                  <a:schemeClr val="tx1"/>
                </a:solidFill>
              </a:rPr>
              <a:t>github</a:t>
            </a:r>
            <a:r>
              <a:rPr lang="ko-KR" altLang="en-US" sz="1400" dirty="0" smtClean="0">
                <a:solidFill>
                  <a:schemeClr val="tx1"/>
                </a:solidFill>
              </a:rPr>
              <a:t>로 프로젝트를 같이 진행하려 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했을때</a:t>
            </a:r>
            <a:r>
              <a:rPr lang="ko-KR" altLang="en-US" sz="1400" dirty="0" smtClean="0">
                <a:solidFill>
                  <a:schemeClr val="tx1"/>
                </a:solidFill>
              </a:rPr>
              <a:t> </a:t>
            </a:r>
            <a:r>
              <a:rPr lang="en-US" altLang="ko-KR" sz="1400" dirty="0" err="1" smtClean="0">
                <a:solidFill>
                  <a:schemeClr val="tx1"/>
                </a:solidFill>
              </a:rPr>
              <a:t>github</a:t>
            </a:r>
            <a:r>
              <a:rPr lang="ko-KR" altLang="en-US" sz="1400" dirty="0" smtClean="0">
                <a:solidFill>
                  <a:schemeClr val="tx1"/>
                </a:solidFill>
              </a:rPr>
              <a:t>를 사용하는데도 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저희조가</a:t>
            </a:r>
            <a:r>
              <a:rPr lang="ko-KR" altLang="en-US" sz="1400" dirty="0" smtClean="0">
                <a:solidFill>
                  <a:schemeClr val="tx1"/>
                </a:solidFill>
              </a:rPr>
              <a:t> 많이 힘들었었는데 큰 도움이 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되지못해</a:t>
            </a:r>
            <a:r>
              <a:rPr lang="ko-KR" altLang="en-US" sz="1400" dirty="0" smtClean="0">
                <a:solidFill>
                  <a:schemeClr val="tx1"/>
                </a:solidFill>
              </a:rPr>
              <a:t> 죄송했고 최종 마무리까지 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끝낼수</a:t>
            </a:r>
            <a:r>
              <a:rPr lang="ko-KR" altLang="en-US" sz="1400" dirty="0" smtClean="0">
                <a:solidFill>
                  <a:schemeClr val="tx1"/>
                </a:solidFill>
              </a:rPr>
              <a:t> 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있었다는게</a:t>
            </a:r>
            <a:r>
              <a:rPr lang="ko-KR" altLang="en-US" sz="1400" dirty="0" smtClean="0">
                <a:solidFill>
                  <a:schemeClr val="tx1"/>
                </a:solidFill>
              </a:rPr>
              <a:t> 정말 신기했고 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다른조원들에게</a:t>
            </a:r>
            <a:r>
              <a:rPr lang="ko-KR" altLang="en-US" sz="1400" dirty="0" smtClean="0">
                <a:solidFill>
                  <a:schemeClr val="tx1"/>
                </a:solidFill>
              </a:rPr>
              <a:t> 감사했습니다</a:t>
            </a:r>
            <a:r>
              <a:rPr lang="en-US" altLang="ko-KR" sz="1400" dirty="0" smtClean="0">
                <a:solidFill>
                  <a:schemeClr val="tx1"/>
                </a:solidFill>
              </a:rPr>
              <a:t>. 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101633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295400"/>
            <a:ext cx="8229600" cy="53111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85800" y="148130"/>
            <a:ext cx="7772398" cy="1143000"/>
          </a:xfrm>
        </p:spPr>
        <p:txBody>
          <a:bodyPr>
            <a:normAutofit/>
          </a:bodyPr>
          <a:lstStyle/>
          <a:p>
            <a:r>
              <a:rPr lang="en-US" altLang="ko-KR" dirty="0" smtClean="0">
                <a:latin typeface="+mj-ea"/>
                <a:ea typeface="+mj-ea"/>
              </a:rPr>
              <a:t>2 . </a:t>
            </a:r>
            <a:r>
              <a:rPr lang="ko-KR" altLang="en-US" dirty="0" smtClean="0">
                <a:latin typeface="+mj-ea"/>
                <a:ea typeface="+mj-ea"/>
              </a:rPr>
              <a:t>개발 일정표</a:t>
            </a:r>
            <a:endParaRPr 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101633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85800" y="148130"/>
            <a:ext cx="7772398" cy="1143000"/>
          </a:xfrm>
        </p:spPr>
        <p:txBody>
          <a:bodyPr>
            <a:normAutofit/>
          </a:bodyPr>
          <a:lstStyle/>
          <a:p>
            <a:r>
              <a:rPr lang="en-US" altLang="ko-KR" dirty="0" smtClean="0">
                <a:latin typeface="+mj-ea"/>
                <a:ea typeface="+mj-ea"/>
              </a:rPr>
              <a:t>2 . </a:t>
            </a:r>
            <a:r>
              <a:rPr lang="ko-KR" altLang="en-US" dirty="0" smtClean="0">
                <a:latin typeface="+mj-ea"/>
                <a:ea typeface="+mj-ea"/>
              </a:rPr>
              <a:t>개발 환경</a:t>
            </a:r>
            <a:endParaRPr lang="en-US" dirty="0">
              <a:latin typeface="+mj-ea"/>
              <a:ea typeface="+mj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66800" y="1905000"/>
            <a:ext cx="3716082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latinLnBrk="1"/>
            <a:r>
              <a:rPr lang="en-US" altLang="ko-KR" sz="2800" dirty="0" smtClean="0">
                <a:solidFill>
                  <a:schemeClr val="bg1"/>
                </a:solidFill>
                <a:latin typeface="+mn-ea"/>
              </a:rPr>
              <a:t>- OS = Windows2012</a:t>
            </a:r>
            <a:endParaRPr lang="ko-KR" altLang="ko-KR" sz="2800" dirty="0" smtClean="0">
              <a:solidFill>
                <a:schemeClr val="bg1"/>
              </a:solidFill>
              <a:latin typeface="+mn-ea"/>
            </a:endParaRPr>
          </a:p>
          <a:p>
            <a:pPr lvl="0" latinLnBrk="1"/>
            <a:r>
              <a:rPr lang="en-US" altLang="ko-KR" sz="2800" dirty="0" smtClean="0">
                <a:solidFill>
                  <a:schemeClr val="bg1"/>
                </a:solidFill>
                <a:latin typeface="+mn-ea"/>
              </a:rPr>
              <a:t>- DB = Oracle11g</a:t>
            </a:r>
            <a:endParaRPr lang="ko-KR" altLang="ko-KR" sz="2800" dirty="0" smtClean="0">
              <a:solidFill>
                <a:schemeClr val="bg1"/>
              </a:solidFill>
              <a:latin typeface="+mn-ea"/>
            </a:endParaRPr>
          </a:p>
          <a:p>
            <a:pPr lvl="0" latinLnBrk="1"/>
            <a:r>
              <a:rPr lang="en-US" altLang="ko-KR" sz="2800" dirty="0" smtClean="0">
                <a:solidFill>
                  <a:schemeClr val="bg1"/>
                </a:solidFill>
                <a:latin typeface="+mn-ea"/>
              </a:rPr>
              <a:t>- WAS = Tomcat 8.0</a:t>
            </a:r>
            <a:endParaRPr lang="ko-KR" altLang="ko-KR" sz="2800" dirty="0" smtClean="0">
              <a:solidFill>
                <a:schemeClr val="bg1"/>
              </a:solidFill>
              <a:latin typeface="+mn-ea"/>
            </a:endParaRPr>
          </a:p>
          <a:p>
            <a:pPr lvl="0" latinLnBrk="1"/>
            <a:r>
              <a:rPr lang="en-US" altLang="ko-KR" sz="2800" dirty="0" smtClean="0">
                <a:solidFill>
                  <a:schemeClr val="bg1"/>
                </a:solidFill>
                <a:latin typeface="+mn-ea"/>
              </a:rPr>
              <a:t>- Tool = Eclipse</a:t>
            </a:r>
            <a:endParaRPr lang="ko-KR" altLang="ko-KR" sz="2800" dirty="0" smtClean="0">
              <a:solidFill>
                <a:schemeClr val="bg1"/>
              </a:solidFill>
              <a:latin typeface="+mn-ea"/>
            </a:endParaRPr>
          </a:p>
          <a:p>
            <a:r>
              <a:rPr lang="en-US" altLang="ko-KR" sz="2800" dirty="0" smtClean="0">
                <a:solidFill>
                  <a:schemeClr val="bg1"/>
                </a:solidFill>
                <a:latin typeface="+mn-ea"/>
              </a:rPr>
              <a:t>- Java = jdk1.8</a:t>
            </a:r>
            <a:endParaRPr lang="ko-KR" altLang="en-US" sz="28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101633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85800" y="148130"/>
            <a:ext cx="7772398" cy="1143000"/>
          </a:xfrm>
        </p:spPr>
        <p:txBody>
          <a:bodyPr>
            <a:normAutofit/>
          </a:bodyPr>
          <a:lstStyle/>
          <a:p>
            <a:r>
              <a:rPr lang="en-US" altLang="ko-KR" dirty="0" smtClean="0">
                <a:latin typeface="+mj-ea"/>
                <a:ea typeface="+mj-ea"/>
              </a:rPr>
              <a:t>3 . </a:t>
            </a:r>
            <a:r>
              <a:rPr lang="ko-KR" altLang="en-US" dirty="0" smtClean="0">
                <a:latin typeface="+mj-ea"/>
                <a:ea typeface="+mj-ea"/>
              </a:rPr>
              <a:t>스토리보드</a:t>
            </a:r>
            <a:endParaRPr lang="en-US" dirty="0">
              <a:latin typeface="+mj-ea"/>
              <a:ea typeface="+mj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66800" y="1905000"/>
            <a:ext cx="28664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latinLnBrk="1"/>
            <a:r>
              <a:rPr lang="en-US" altLang="ko-KR" sz="2800" dirty="0" smtClean="0">
                <a:solidFill>
                  <a:schemeClr val="bg1"/>
                </a:solidFill>
                <a:latin typeface="+mn-ea"/>
              </a:rPr>
              <a:t>- </a:t>
            </a:r>
            <a:r>
              <a:rPr lang="ko-KR" altLang="en-US" sz="2800" dirty="0" smtClean="0">
                <a:solidFill>
                  <a:schemeClr val="bg1"/>
                </a:solidFill>
                <a:latin typeface="+mn-ea"/>
              </a:rPr>
              <a:t>별도 문서 참조</a:t>
            </a:r>
            <a:endParaRPr lang="ko-KR" altLang="en-US" sz="28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101633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85800" y="148130"/>
            <a:ext cx="7772398" cy="1143000"/>
          </a:xfrm>
        </p:spPr>
        <p:txBody>
          <a:bodyPr>
            <a:normAutofit/>
          </a:bodyPr>
          <a:lstStyle/>
          <a:p>
            <a:r>
              <a:rPr lang="en-US" altLang="ko-KR" dirty="0" smtClean="0">
                <a:latin typeface="+mj-ea"/>
                <a:ea typeface="+mj-ea"/>
              </a:rPr>
              <a:t>3 . MVC </a:t>
            </a:r>
            <a:r>
              <a:rPr lang="ko-KR" altLang="en-US" dirty="0" smtClean="0">
                <a:latin typeface="+mj-ea"/>
                <a:ea typeface="+mj-ea"/>
              </a:rPr>
              <a:t>구조</a:t>
            </a:r>
            <a:endParaRPr lang="en-US" dirty="0">
              <a:latin typeface="+mj-ea"/>
              <a:ea typeface="+mj-ea"/>
            </a:endParaRPr>
          </a:p>
        </p:txBody>
      </p:sp>
      <p:sp>
        <p:nvSpPr>
          <p:cNvPr id="5" name="순서도: 자기 디스크 4"/>
          <p:cNvSpPr/>
          <p:nvPr/>
        </p:nvSpPr>
        <p:spPr>
          <a:xfrm>
            <a:off x="611560" y="4515868"/>
            <a:ext cx="1728192" cy="1080120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DB</a:t>
            </a:r>
          </a:p>
          <a:p>
            <a:pPr algn="ctr"/>
            <a:r>
              <a:rPr lang="ko-KR" altLang="en-US" dirty="0" smtClean="0"/>
              <a:t>저장공간</a:t>
            </a:r>
            <a:r>
              <a:rPr lang="en-US" altLang="ko-KR" dirty="0" smtClean="0"/>
              <a:t>(Store)</a:t>
            </a:r>
            <a:endParaRPr lang="ko-KR" altLang="en-US" dirty="0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888764882"/>
              </p:ext>
            </p:extLst>
          </p:nvPr>
        </p:nvGraphicFramePr>
        <p:xfrm>
          <a:off x="4548336" y="1556792"/>
          <a:ext cx="2255912" cy="18621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5912"/>
              </a:tblGrid>
              <a:tr h="3938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 smtClean="0"/>
                        <a:t>CONTROLLER</a:t>
                      </a:r>
                    </a:p>
                  </a:txBody>
                  <a:tcPr/>
                </a:tc>
              </a:tr>
              <a:tr h="78763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- </a:t>
                      </a:r>
                      <a:r>
                        <a:rPr lang="ko-KR" altLang="en-US" dirty="0" smtClean="0"/>
                        <a:t>기능 구현</a:t>
                      </a:r>
                      <a:endParaRPr lang="en-US" altLang="ko-KR" dirty="0" smtClean="0"/>
                    </a:p>
                    <a:p>
                      <a:pPr latinLnBrk="1"/>
                      <a:r>
                        <a:rPr lang="en-US" altLang="ko-KR" dirty="0" smtClean="0"/>
                        <a:t>- Model </a:t>
                      </a:r>
                      <a:r>
                        <a:rPr lang="ko-KR" altLang="en-US" dirty="0" smtClean="0"/>
                        <a:t>과 </a:t>
                      </a:r>
                      <a:r>
                        <a:rPr lang="en-US" altLang="ko-KR" dirty="0" smtClean="0"/>
                        <a:t>View </a:t>
                      </a:r>
                      <a:r>
                        <a:rPr lang="ko-KR" altLang="en-US" dirty="0" smtClean="0"/>
                        <a:t>사이를 중재</a:t>
                      </a:r>
                    </a:p>
                  </a:txBody>
                  <a:tcPr/>
                </a:tc>
              </a:tr>
              <a:tr h="4905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컨트롤러</a:t>
                      </a:r>
                      <a:r>
                        <a:rPr lang="en-US" altLang="ko-KR" sz="1400" dirty="0" smtClean="0"/>
                        <a:t>(Controller)</a:t>
                      </a: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534795589"/>
              </p:ext>
            </p:extLst>
          </p:nvPr>
        </p:nvGraphicFramePr>
        <p:xfrm>
          <a:off x="2987824" y="4262144"/>
          <a:ext cx="2232248" cy="18621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32248"/>
              </a:tblGrid>
              <a:tr h="3938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 smtClean="0"/>
                        <a:t>DAO, VO</a:t>
                      </a:r>
                    </a:p>
                  </a:txBody>
                  <a:tcPr/>
                </a:tc>
              </a:tr>
              <a:tr h="787636">
                <a:tc>
                  <a:txBody>
                    <a:bodyPr/>
                    <a:lstStyle/>
                    <a:p>
                      <a:pPr marL="0" indent="0" algn="l">
                        <a:buFontTx/>
                        <a:buNone/>
                      </a:pPr>
                      <a:r>
                        <a:rPr lang="en-US" altLang="ko-KR" baseline="0" dirty="0" smtClean="0"/>
                        <a:t> </a:t>
                      </a:r>
                      <a:r>
                        <a:rPr lang="en-US" altLang="ko-KR" dirty="0" smtClean="0"/>
                        <a:t>Store</a:t>
                      </a:r>
                      <a:r>
                        <a:rPr lang="ko-KR" altLang="en-US" dirty="0" smtClean="0"/>
                        <a:t>의 </a:t>
                      </a:r>
                      <a:r>
                        <a:rPr lang="en-US" altLang="ko-KR" dirty="0" smtClean="0"/>
                        <a:t>Data</a:t>
                      </a:r>
                      <a:r>
                        <a:rPr lang="ko-KR" altLang="en-US" dirty="0" smtClean="0"/>
                        <a:t>들을 일치 시켜주기 위한 존재</a:t>
                      </a:r>
                      <a:endParaRPr lang="ko-KR" altLang="en-US" dirty="0"/>
                    </a:p>
                  </a:txBody>
                  <a:tcPr/>
                </a:tc>
              </a:tr>
              <a:tr h="490504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/>
                        <a:t>모델</a:t>
                      </a:r>
                      <a:r>
                        <a:rPr lang="en-US" altLang="ko-KR" sz="1400" dirty="0" smtClean="0"/>
                        <a:t>(Model)</a:t>
                      </a: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65381523"/>
              </p:ext>
            </p:extLst>
          </p:nvPr>
        </p:nvGraphicFramePr>
        <p:xfrm>
          <a:off x="6276528" y="4293096"/>
          <a:ext cx="2255912" cy="18621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5912"/>
              </a:tblGrid>
              <a:tr h="39381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dirty="0" smtClean="0"/>
                        <a:t>JSP</a:t>
                      </a:r>
                    </a:p>
                  </a:txBody>
                  <a:tcPr/>
                </a:tc>
              </a:tr>
              <a:tr h="78763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- </a:t>
                      </a:r>
                      <a:r>
                        <a:rPr lang="ko-KR" altLang="en-US" dirty="0" smtClean="0"/>
                        <a:t>정보 표현</a:t>
                      </a:r>
                      <a:endParaRPr lang="en-US" altLang="ko-KR" dirty="0" smtClean="0"/>
                    </a:p>
                    <a:p>
                      <a:pPr latinLnBrk="1"/>
                      <a:r>
                        <a:rPr lang="en-US" altLang="ko-KR" dirty="0" smtClean="0"/>
                        <a:t>- </a:t>
                      </a:r>
                      <a:r>
                        <a:rPr lang="ko-KR" altLang="en-US" dirty="0" smtClean="0"/>
                        <a:t>사용자 인터페이스 요소</a:t>
                      </a:r>
                    </a:p>
                  </a:txBody>
                  <a:tcPr/>
                </a:tc>
              </a:tr>
              <a:tr h="4905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 smtClean="0"/>
                        <a:t>뷰</a:t>
                      </a:r>
                      <a:r>
                        <a:rPr lang="en-US" altLang="ko-KR" sz="1400" dirty="0" smtClean="0"/>
                        <a:t>(View)</a:t>
                      </a:r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9" name="직선 화살표 연결선 8"/>
          <p:cNvCxnSpPr/>
          <p:nvPr/>
        </p:nvCxnSpPr>
        <p:spPr>
          <a:xfrm flipH="1">
            <a:off x="4067944" y="3501008"/>
            <a:ext cx="1080120" cy="72008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995936" y="3655854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데이터 갱신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1" name="직선 화살표 연결선 10"/>
          <p:cNvCxnSpPr/>
          <p:nvPr/>
        </p:nvCxnSpPr>
        <p:spPr>
          <a:xfrm flipH="1" flipV="1">
            <a:off x="6276616" y="3501008"/>
            <a:ext cx="1008112" cy="76113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204608" y="3685140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이벤트</a:t>
            </a:r>
            <a:r>
              <a:rPr lang="ko-KR" altLang="en-US" dirty="0" smtClean="0"/>
              <a:t> </a:t>
            </a:r>
            <a:r>
              <a:rPr lang="ko-KR" altLang="en-US" dirty="0" smtClean="0">
                <a:solidFill>
                  <a:schemeClr val="bg1"/>
                </a:solidFill>
              </a:rPr>
              <a:t>발생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3" name="직선 화살표 연결선 12"/>
          <p:cNvCxnSpPr/>
          <p:nvPr/>
        </p:nvCxnSpPr>
        <p:spPr>
          <a:xfrm>
            <a:off x="5292080" y="4969553"/>
            <a:ext cx="91403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/>
          <p:nvPr/>
        </p:nvCxnSpPr>
        <p:spPr>
          <a:xfrm flipH="1">
            <a:off x="5292080" y="5331334"/>
            <a:ext cx="91403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351021" y="5475350"/>
            <a:ext cx="8771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데이터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 </a:t>
            </a:r>
            <a:r>
              <a:rPr lang="ko-KR" altLang="en-US" dirty="0" smtClean="0"/>
              <a:t>조회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220072" y="4221088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업데이트</a:t>
            </a:r>
            <a:endParaRPr lang="en-US" altLang="ko-KR" dirty="0" smtClean="0">
              <a:solidFill>
                <a:schemeClr val="bg1"/>
              </a:solidFill>
            </a:endParaRPr>
          </a:p>
          <a:p>
            <a:r>
              <a:rPr lang="en-US" altLang="ko-KR" dirty="0"/>
              <a:t> </a:t>
            </a:r>
            <a:r>
              <a:rPr lang="en-US" altLang="ko-KR" dirty="0" smtClean="0"/>
              <a:t>   </a:t>
            </a:r>
            <a:r>
              <a:rPr lang="ko-KR" altLang="en-US" dirty="0" smtClean="0">
                <a:solidFill>
                  <a:schemeClr val="bg1"/>
                </a:solidFill>
              </a:rPr>
              <a:t>알림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7" name="직선 화살표 연결선 16"/>
          <p:cNvCxnSpPr/>
          <p:nvPr/>
        </p:nvCxnSpPr>
        <p:spPr>
          <a:xfrm>
            <a:off x="2439606" y="4941168"/>
            <a:ext cx="457019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/>
          <p:nvPr/>
        </p:nvCxnSpPr>
        <p:spPr>
          <a:xfrm flipH="1">
            <a:off x="2439606" y="5301208"/>
            <a:ext cx="457019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1101633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85800" y="148130"/>
            <a:ext cx="7772398" cy="1143000"/>
          </a:xfrm>
        </p:spPr>
        <p:txBody>
          <a:bodyPr>
            <a:normAutofit/>
          </a:bodyPr>
          <a:lstStyle/>
          <a:p>
            <a:r>
              <a:rPr lang="en-US" altLang="ko-KR" dirty="0" smtClean="0">
                <a:latin typeface="+mj-ea"/>
                <a:ea typeface="+mj-ea"/>
              </a:rPr>
              <a:t>4 . DB</a:t>
            </a:r>
            <a:r>
              <a:rPr lang="ko-KR" altLang="en-US" dirty="0" smtClean="0">
                <a:latin typeface="+mj-ea"/>
                <a:ea typeface="+mj-ea"/>
              </a:rPr>
              <a:t> 구조</a:t>
            </a:r>
            <a:r>
              <a:rPr lang="en-US" altLang="ko-KR" dirty="0" smtClean="0">
                <a:latin typeface="+mj-ea"/>
                <a:ea typeface="+mj-ea"/>
              </a:rPr>
              <a:t>(</a:t>
            </a:r>
            <a:r>
              <a:rPr lang="ko-KR" altLang="en-US" dirty="0" smtClean="0">
                <a:latin typeface="+mj-ea"/>
                <a:ea typeface="+mj-ea"/>
              </a:rPr>
              <a:t>개체 관계도</a:t>
            </a:r>
            <a:r>
              <a:rPr lang="en-US" altLang="ko-KR" dirty="0" smtClean="0">
                <a:latin typeface="+mj-ea"/>
                <a:ea typeface="+mj-ea"/>
              </a:rPr>
              <a:t>)</a:t>
            </a:r>
            <a:endParaRPr lang="en-US" dirty="0">
              <a:latin typeface="+mj-ea"/>
              <a:ea typeface="+mj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66800" y="1905000"/>
            <a:ext cx="28664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latinLnBrk="1"/>
            <a:r>
              <a:rPr lang="en-US" altLang="ko-KR" sz="2800" dirty="0" smtClean="0">
                <a:solidFill>
                  <a:schemeClr val="bg1"/>
                </a:solidFill>
                <a:latin typeface="+mn-ea"/>
              </a:rPr>
              <a:t>- </a:t>
            </a:r>
            <a:r>
              <a:rPr lang="ko-KR" altLang="en-US" sz="2800" dirty="0" smtClean="0">
                <a:solidFill>
                  <a:schemeClr val="bg1"/>
                </a:solidFill>
                <a:latin typeface="+mn-ea"/>
              </a:rPr>
              <a:t>별도 문서 참조</a:t>
            </a:r>
            <a:endParaRPr lang="ko-KR" altLang="en-US" sz="28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101633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20230-customer-lifecycle-chalkhand-black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1971</TotalTime>
  <Words>939</Words>
  <Application>Microsoft Office PowerPoint</Application>
  <PresentationFormat>화면 슬라이드 쇼(4:3)</PresentationFormat>
  <Paragraphs>179</Paragraphs>
  <Slides>43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43</vt:i4>
      </vt:variant>
    </vt:vector>
  </HeadingPairs>
  <TitlesOfParts>
    <vt:vector size="44" baseType="lpstr">
      <vt:lpstr>20230-customer-lifecycle-chalkhand-black</vt:lpstr>
      <vt:lpstr>Project. Blanche</vt:lpstr>
      <vt:lpstr>목차</vt:lpstr>
      <vt:lpstr>1 . 개발 목적 &amp; 요구사항 (1/2)</vt:lpstr>
      <vt:lpstr>1 . 개발 목적 &amp; 요구사항 (2/2)</vt:lpstr>
      <vt:lpstr>2 . 개발 일정표</vt:lpstr>
      <vt:lpstr>2 . 개발 환경</vt:lpstr>
      <vt:lpstr>3 . 스토리보드</vt:lpstr>
      <vt:lpstr>3 . MVC 구조</vt:lpstr>
      <vt:lpstr>4 . DB 구조(개체 관계도)</vt:lpstr>
      <vt:lpstr>4 . DB 구조(테이블 모델)</vt:lpstr>
      <vt:lpstr>5 . GUI 구현(메인)</vt:lpstr>
      <vt:lpstr>5 . GUI 구현(사이드메뉴)</vt:lpstr>
      <vt:lpstr>5 . GUI 구현(로그인)</vt:lpstr>
      <vt:lpstr>5 . GUI 구현(약관동의)</vt:lpstr>
      <vt:lpstr>5 . GUI 구현(회원가입)</vt:lpstr>
      <vt:lpstr>5 . GUI 구현(로딩화면)</vt:lpstr>
      <vt:lpstr>5 . GUI 구현(인증)</vt:lpstr>
      <vt:lpstr>5 . GUI 구현(인증)</vt:lpstr>
      <vt:lpstr>5 . GUI 구현(리스트)</vt:lpstr>
      <vt:lpstr>5 . GUI 구현(상세화면)</vt:lpstr>
      <vt:lpstr>5 . GUI 구현(댓글)</vt:lpstr>
      <vt:lpstr>5 . GUI 구현(게시판 리스트)</vt:lpstr>
      <vt:lpstr>5 . GUI 구현(게시판 작성)</vt:lpstr>
      <vt:lpstr>5 . GUI 구현(개설신청)</vt:lpstr>
      <vt:lpstr>5 . GUI 구현(고객센터)</vt:lpstr>
      <vt:lpstr>5 . GUI 구현(My Page)</vt:lpstr>
      <vt:lpstr>5 . GUI 구현(개설신청 관리자)</vt:lpstr>
      <vt:lpstr>5 . GUI 구현(프로젝트 상태 관리자)</vt:lpstr>
      <vt:lpstr>6 . 프로젝트 구조(Main&amp;Query)</vt:lpstr>
      <vt:lpstr>6 . 프로젝트 구조(게시판)</vt:lpstr>
      <vt:lpstr>6 . 프로젝트 구조(고객센터)</vt:lpstr>
      <vt:lpstr>6 . 프로젝트 구조(프로젝트 올리기)</vt:lpstr>
      <vt:lpstr>6 . 프로젝트 구조(프로젝트 둘러보기)</vt:lpstr>
      <vt:lpstr>6 . 프로젝트 구조(My Page)</vt:lpstr>
      <vt:lpstr>6 . Source (Main) (1)</vt:lpstr>
      <vt:lpstr>6 . Source (Main) (2)</vt:lpstr>
      <vt:lpstr>6 . Source (Dao) - 게시판</vt:lpstr>
      <vt:lpstr>6 . Source (Dao) - 고객센터</vt:lpstr>
      <vt:lpstr>6 . Source (Dao) – 프로젝트 올리기</vt:lpstr>
      <vt:lpstr>6 . Source (Dao) – 프로젝트 둘러보기</vt:lpstr>
      <vt:lpstr>6 . Source (Dao) – 회원관리</vt:lpstr>
      <vt:lpstr>7 . 시연</vt:lpstr>
      <vt:lpstr>8 . 맺음말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creator>Lemuel Conde</dc:creator>
  <cp:lastModifiedBy>User</cp:lastModifiedBy>
  <cp:revision>219</cp:revision>
  <dcterms:created xsi:type="dcterms:W3CDTF">2014-01-21T04:35:43Z</dcterms:created>
  <dcterms:modified xsi:type="dcterms:W3CDTF">2016-08-18T05:56:30Z</dcterms:modified>
</cp:coreProperties>
</file>